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4"/>
  </p:notesMasterIdLst>
  <p:sldIdLst>
    <p:sldId id="277" r:id="rId3"/>
    <p:sldId id="276" r:id="rId4"/>
    <p:sldId id="275" r:id="rId5"/>
    <p:sldId id="274" r:id="rId6"/>
    <p:sldId id="273" r:id="rId7"/>
    <p:sldId id="272" r:id="rId8"/>
    <p:sldId id="271" r:id="rId9"/>
    <p:sldId id="270" r:id="rId10"/>
    <p:sldId id="269" r:id="rId11"/>
    <p:sldId id="268" r:id="rId12"/>
    <p:sldId id="267" r:id="rId13"/>
    <p:sldId id="266" r:id="rId14"/>
    <p:sldId id="265" r:id="rId15"/>
    <p:sldId id="264" r:id="rId16"/>
    <p:sldId id="263" r:id="rId17"/>
    <p:sldId id="262" r:id="rId18"/>
    <p:sldId id="261" r:id="rId19"/>
    <p:sldId id="260" r:id="rId20"/>
    <p:sldId id="258" r:id="rId21"/>
    <p:sldId id="259"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337D97-4922-1810-3E06-5A475A11978C}" v="28" dt="2023-02-22T00:52:32.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32F13-4AFA-4E58-9C32-7BA95B47D450}" type="datetimeFigureOut">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12A1F-9BEB-42A5-9A4F-8E782FE86C35}" type="slidenum">
              <a:t>‹#›</a:t>
            </a:fld>
            <a:endParaRPr lang="en-US"/>
          </a:p>
        </p:txBody>
      </p:sp>
    </p:spTree>
    <p:extLst>
      <p:ext uri="{BB962C8B-B14F-4D97-AF65-F5344CB8AC3E}">
        <p14:creationId xmlns:p14="http://schemas.microsoft.com/office/powerpoint/2010/main" val="187606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
        <p:nvSpPr>
          <p:cNvPr id="86" name="Google Shape;86;p1: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
        <p:nvSpPr>
          <p:cNvPr id="196" name="Google Shape;196;p10: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0: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173038" lvl="0" indent="-173038" algn="l" rtl="0">
              <a:spcBef>
                <a:spcPts val="0"/>
              </a:spcBef>
              <a:spcAft>
                <a:spcPts val="0"/>
              </a:spcAft>
              <a:buNone/>
            </a:pPr>
            <a:r>
              <a:rPr lang="en-US"/>
              <a:t>On slide:	Your are going to take…</a:t>
            </a:r>
            <a:endParaRPr/>
          </a:p>
          <a:p>
            <a:pPr marL="173038" lvl="0" indent="-173038" algn="l" rtl="0">
              <a:spcBef>
                <a:spcPts val="360"/>
              </a:spcBef>
              <a:spcAft>
                <a:spcPts val="0"/>
              </a:spcAft>
              <a:buNone/>
            </a:pPr>
            <a:r>
              <a:rPr lang="en-US"/>
              <a:t>Click 1:	You will take…</a:t>
            </a:r>
            <a:endParaRPr/>
          </a:p>
          <a:p>
            <a:pPr marL="173038" lvl="0" indent="-173038" algn="l" rtl="0">
              <a:spcBef>
                <a:spcPts val="360"/>
              </a:spcBef>
              <a:spcAft>
                <a:spcPts val="0"/>
              </a:spcAft>
              <a:buNone/>
            </a:pPr>
            <a:r>
              <a:rPr lang="en-US"/>
              <a:t>Click 2:	Graphic + Justices of…</a:t>
            </a:r>
            <a:endParaRPr/>
          </a:p>
          <a:p>
            <a:pPr marL="173038" lvl="0" indent="-173038" algn="l" rtl="0">
              <a:spcBef>
                <a:spcPts val="360"/>
              </a:spcBef>
              <a:spcAft>
                <a:spcPts val="0"/>
              </a:spcAft>
              <a:buNone/>
            </a:pPr>
            <a:r>
              <a:rPr lang="en-US"/>
              <a:t>Click 3:	Attorneys for the Hazelwood… + graphic</a:t>
            </a:r>
            <a:endParaRPr/>
          </a:p>
          <a:p>
            <a:pPr marL="173038" lvl="0" indent="-173038" algn="l" rtl="0">
              <a:spcBef>
                <a:spcPts val="360"/>
              </a:spcBef>
              <a:spcAft>
                <a:spcPts val="0"/>
              </a:spcAft>
              <a:buNone/>
            </a:pPr>
            <a:r>
              <a:rPr lang="en-US"/>
              <a:t>Click 4:	Attorneys for... + graphic</a:t>
            </a:r>
            <a:endParaRPr/>
          </a:p>
          <a:p>
            <a:pPr marL="173038" lvl="0" indent="-173038" algn="l" rtl="0">
              <a:spcBef>
                <a:spcPts val="360"/>
              </a:spcBef>
              <a:spcAft>
                <a:spcPts val="0"/>
              </a:spcAft>
              <a:buNone/>
            </a:pPr>
            <a:endParaRPr/>
          </a:p>
          <a:p>
            <a:pPr marL="173038" lvl="0" indent="-173038" algn="l" rtl="0">
              <a:spcBef>
                <a:spcPts val="360"/>
              </a:spcBef>
              <a:spcAft>
                <a:spcPts val="0"/>
              </a:spcAft>
              <a:buNone/>
            </a:pPr>
            <a:r>
              <a:rPr lang="en-US" b="1"/>
              <a:t>PAUSE to get students into groups.</a:t>
            </a:r>
            <a:endParaRPr/>
          </a:p>
          <a:p>
            <a:pPr marL="173038" lvl="0" indent="-173038" algn="l" rtl="0">
              <a:spcBef>
                <a:spcPts val="360"/>
              </a:spcBef>
              <a:spcAft>
                <a:spcPts val="0"/>
              </a:spcAft>
              <a:buNone/>
            </a:pPr>
            <a:endParaRPr/>
          </a:p>
          <a:p>
            <a:pPr marL="173038" lvl="0" indent="-173038" algn="l" rtl="0">
              <a:spcBef>
                <a:spcPts val="360"/>
              </a:spcBef>
              <a:spcAft>
                <a:spcPts val="0"/>
              </a:spcAft>
              <a:buNone/>
            </a:pPr>
            <a:r>
              <a:rPr lang="en-US"/>
              <a:t>1.  Divide the class into three sections.  Assign each section one of the roles:</a:t>
            </a:r>
            <a:endParaRPr/>
          </a:p>
          <a:p>
            <a:pPr marL="173038" lvl="0" indent="-173038" algn="l" rtl="0">
              <a:spcBef>
                <a:spcPts val="360"/>
              </a:spcBef>
              <a:spcAft>
                <a:spcPts val="0"/>
              </a:spcAft>
              <a:buNone/>
            </a:pPr>
            <a:r>
              <a:rPr lang="en-US"/>
              <a:t>		Justices</a:t>
            </a:r>
            <a:endParaRPr/>
          </a:p>
          <a:p>
            <a:pPr marL="173038" lvl="0" indent="-173038" algn="l" rtl="0">
              <a:spcBef>
                <a:spcPts val="360"/>
              </a:spcBef>
              <a:spcAft>
                <a:spcPts val="0"/>
              </a:spcAft>
              <a:buNone/>
            </a:pPr>
            <a:r>
              <a:rPr lang="en-US"/>
              <a:t>		Attorneys for Hazelwood</a:t>
            </a:r>
            <a:endParaRPr/>
          </a:p>
          <a:p>
            <a:pPr marL="173038" lvl="0" indent="-173038" algn="l" rtl="0">
              <a:spcBef>
                <a:spcPts val="360"/>
              </a:spcBef>
              <a:spcAft>
                <a:spcPts val="0"/>
              </a:spcAft>
              <a:buNone/>
            </a:pPr>
            <a:r>
              <a:rPr lang="en-US"/>
              <a:t>		Attorneys for Kuhlmeier</a:t>
            </a:r>
            <a:endParaRPr/>
          </a:p>
          <a:p>
            <a:pPr marL="173038" lvl="0" indent="-173038" algn="l" rtl="0">
              <a:spcBef>
                <a:spcPts val="360"/>
              </a:spcBef>
              <a:spcAft>
                <a:spcPts val="0"/>
              </a:spcAft>
              <a:buNone/>
            </a:pPr>
            <a:r>
              <a:rPr lang="en-US"/>
              <a:t>2.  Distribute Handout 1 to each student and explain that each group will work together to prepare to present the case of </a:t>
            </a:r>
            <a:r>
              <a:rPr lang="en-US" i="1"/>
              <a:t>Hazelwood v. Kuhlmeier</a:t>
            </a:r>
            <a:r>
              <a:rPr lang="en-US"/>
              <a:t>.</a:t>
            </a:r>
            <a:endParaRPr/>
          </a:p>
          <a:p>
            <a:pPr marL="173038" lvl="0" indent="-173038" algn="l" rtl="0">
              <a:spcBef>
                <a:spcPts val="360"/>
              </a:spcBef>
              <a:spcAft>
                <a:spcPts val="0"/>
              </a:spcAft>
              <a:buNone/>
            </a:pPr>
            <a:endParaRPr i="1"/>
          </a:p>
          <a:p>
            <a:pPr marL="173038" lvl="0" indent="-173038" algn="l" rtl="0">
              <a:spcBef>
                <a:spcPts val="360"/>
              </a:spcBef>
              <a:spcAft>
                <a:spcPts val="0"/>
              </a:spcAft>
              <a:buNone/>
            </a:pPr>
            <a:endParaRPr/>
          </a:p>
          <a:p>
            <a:pPr marL="173038" lvl="0" indent="-173038" algn="ctr" rtl="0">
              <a:spcBef>
                <a:spcPts val="360"/>
              </a:spcBef>
              <a:spcAft>
                <a:spcPts val="0"/>
              </a:spcAft>
              <a:buNone/>
            </a:pPr>
            <a:r>
              <a:rPr lang="en-US" i="1"/>
              <a:t>Click to next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
        <p:nvSpPr>
          <p:cNvPr id="212" name="Google Shape;212;p11: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3" name="Google Shape;213;p11: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230188" lvl="0" indent="-230188" algn="l" rtl="0">
              <a:spcBef>
                <a:spcPts val="0"/>
              </a:spcBef>
              <a:spcAft>
                <a:spcPts val="0"/>
              </a:spcAft>
              <a:buNone/>
            </a:pPr>
            <a:r>
              <a:rPr lang="en-US"/>
              <a:t>On slide:  All text and graphics.</a:t>
            </a:r>
            <a:endParaRPr/>
          </a:p>
          <a:p>
            <a:pPr marL="230188" lvl="0" indent="-230188" algn="l" rtl="0">
              <a:spcBef>
                <a:spcPts val="360"/>
              </a:spcBef>
              <a:spcAft>
                <a:spcPts val="0"/>
              </a:spcAft>
              <a:buNone/>
            </a:pPr>
            <a:r>
              <a:rPr lang="en-US" b="1"/>
              <a:t>PAUSE to assign tasks:</a:t>
            </a:r>
            <a:endParaRPr/>
          </a:p>
          <a:p>
            <a:pPr marL="230188" lvl="0" indent="-230188" algn="l" rtl="0">
              <a:spcBef>
                <a:spcPts val="360"/>
              </a:spcBef>
              <a:spcAft>
                <a:spcPts val="0"/>
              </a:spcAft>
              <a:buNone/>
            </a:pPr>
            <a:endParaRPr/>
          </a:p>
          <a:p>
            <a:pPr marL="230188" lvl="0" indent="-230188" algn="l" rtl="0">
              <a:spcBef>
                <a:spcPts val="360"/>
              </a:spcBef>
              <a:spcAft>
                <a:spcPts val="0"/>
              </a:spcAft>
              <a:buNone/>
            </a:pPr>
            <a:r>
              <a:rPr lang="en-US"/>
              <a:t>1.   As you present the instructions for each group, ask the students if they have questions. </a:t>
            </a:r>
            <a:endParaRPr/>
          </a:p>
          <a:p>
            <a:pPr marL="230188" lvl="0" indent="-230188" algn="l" rtl="0">
              <a:spcBef>
                <a:spcPts val="360"/>
              </a:spcBef>
              <a:spcAft>
                <a:spcPts val="0"/>
              </a:spcAft>
              <a:buNone/>
            </a:pPr>
            <a:endParaRPr/>
          </a:p>
          <a:p>
            <a:pPr marL="230188" lvl="0" indent="-230188" algn="l" rtl="0">
              <a:spcBef>
                <a:spcPts val="360"/>
              </a:spcBef>
              <a:spcAft>
                <a:spcPts val="0"/>
              </a:spcAft>
              <a:buNone/>
            </a:pPr>
            <a:r>
              <a:rPr lang="en-US"/>
              <a:t>2.   Review the questions before the court and remind students that the case should focus on these issues. </a:t>
            </a:r>
            <a:endParaRPr/>
          </a:p>
          <a:p>
            <a:pPr marL="230188" lvl="0" indent="-230188" algn="l" rtl="0">
              <a:spcBef>
                <a:spcPts val="360"/>
              </a:spcBef>
              <a:spcAft>
                <a:spcPts val="0"/>
              </a:spcAft>
              <a:buNone/>
            </a:pPr>
            <a:endParaRPr/>
          </a:p>
          <a:p>
            <a:pPr marL="230188" lvl="0" indent="-230188" algn="l" rtl="0">
              <a:spcBef>
                <a:spcPts val="360"/>
              </a:spcBef>
              <a:spcAft>
                <a:spcPts val="0"/>
              </a:spcAft>
              <a:buNone/>
            </a:pPr>
            <a:r>
              <a:rPr lang="en-US"/>
              <a:t>3.   Tell the students how much time they have to prepare their arguments and questions. Circulate among the groups and help them prepare.</a:t>
            </a:r>
            <a:endParaRPr/>
          </a:p>
          <a:p>
            <a:pPr marL="230188" lvl="0" indent="-230188" algn="l" rtl="0">
              <a:spcBef>
                <a:spcPts val="360"/>
              </a:spcBef>
              <a:spcAft>
                <a:spcPts val="0"/>
              </a:spcAft>
              <a:buNone/>
            </a:pPr>
            <a:endParaRPr/>
          </a:p>
          <a:p>
            <a:pPr marL="230188" lvl="0" indent="-230188" algn="l" rtl="0">
              <a:spcBef>
                <a:spcPts val="360"/>
              </a:spcBef>
              <a:spcAft>
                <a:spcPts val="0"/>
              </a:spcAft>
              <a:buNone/>
            </a:pPr>
            <a:r>
              <a:rPr lang="en-US" i="1"/>
              <a:t>	When the groups are almost finished preparing, click to next slide, then give them three more minutes for final preparation.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12</a:t>
            </a:fld>
            <a:endParaRPr sz="1200" b="0" i="0" u="none" strike="noStrike" cap="none">
              <a:solidFill>
                <a:schemeClr val="dk1"/>
              </a:solidFill>
              <a:latin typeface="Times New Roman"/>
              <a:ea typeface="Times New Roman"/>
              <a:cs typeface="Times New Roman"/>
              <a:sym typeface="Times New Roman"/>
            </a:endParaRPr>
          </a:p>
        </p:txBody>
      </p:sp>
      <p:sp>
        <p:nvSpPr>
          <p:cNvPr id="225" name="Google Shape;225;p12: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12: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173038" lvl="0" indent="-173038" algn="l" rtl="0">
              <a:spcBef>
                <a:spcPts val="0"/>
              </a:spcBef>
              <a:spcAft>
                <a:spcPts val="0"/>
              </a:spcAft>
              <a:buNone/>
            </a:pPr>
            <a:r>
              <a:rPr lang="en-US" b="1"/>
              <a:t>PAUSE to provide final preparation time (3 minutes) and conduct moot courts.</a:t>
            </a:r>
            <a:endParaRPr/>
          </a:p>
          <a:p>
            <a:pPr marL="173038" lvl="0" indent="-173038" algn="l" rtl="0">
              <a:spcBef>
                <a:spcPts val="360"/>
              </a:spcBef>
              <a:spcAft>
                <a:spcPts val="0"/>
              </a:spcAft>
              <a:buNone/>
            </a:pPr>
            <a:endParaRPr/>
          </a:p>
          <a:p>
            <a:pPr marL="173038" lvl="0" indent="-173038" algn="l" rtl="0">
              <a:spcBef>
                <a:spcPts val="360"/>
              </a:spcBef>
              <a:spcAft>
                <a:spcPts val="0"/>
              </a:spcAft>
              <a:buNone/>
            </a:pPr>
            <a:r>
              <a:rPr lang="en-US"/>
              <a:t>1.  After the students have had time to prepare, present the Rules for Oral 	Argument.</a:t>
            </a:r>
            <a:endParaRPr/>
          </a:p>
          <a:p>
            <a:pPr marL="173038" lvl="0" indent="-173038" algn="l" rtl="0">
              <a:spcBef>
                <a:spcPts val="360"/>
              </a:spcBef>
              <a:spcAft>
                <a:spcPts val="0"/>
              </a:spcAft>
              <a:buNone/>
            </a:pPr>
            <a:r>
              <a:rPr lang="en-US"/>
              <a:t>2.  Explain that the attorneys for Hazelwood present first because the school district is the party appealing the case from the lower court.</a:t>
            </a:r>
            <a:endParaRPr/>
          </a:p>
          <a:p>
            <a:pPr marL="173038" lvl="0" indent="-173038" algn="l" rtl="0">
              <a:spcBef>
                <a:spcPts val="360"/>
              </a:spcBef>
              <a:spcAft>
                <a:spcPts val="0"/>
              </a:spcAft>
              <a:buNone/>
            </a:pPr>
            <a:r>
              <a:rPr lang="en-US"/>
              <a:t>3.  Have each side choose two or three people to make its presentation. Give each side a set amount of time for the presentation, e.g. 2 minutes. Don’t count as part of the 2 minutes the time each takes to answer questions from judges.</a:t>
            </a:r>
            <a:endParaRPr/>
          </a:p>
          <a:p>
            <a:pPr marL="173038" lvl="0" indent="-173038" algn="l" rtl="0">
              <a:spcBef>
                <a:spcPts val="360"/>
              </a:spcBef>
              <a:spcAft>
                <a:spcPts val="0"/>
              </a:spcAft>
              <a:buNone/>
            </a:pPr>
            <a:r>
              <a:rPr lang="en-US"/>
              <a:t>3.  After the oral arguments, ask the justices to discuss, out loud, their thoughts about the case.  Explain that this is always done behind closed doors, but that you are interested in hearing their rationale.</a:t>
            </a:r>
            <a:endParaRPr/>
          </a:p>
          <a:p>
            <a:pPr marL="173038" lvl="0" indent="-173038" algn="l" rtl="0">
              <a:spcBef>
                <a:spcPts val="360"/>
              </a:spcBef>
              <a:spcAft>
                <a:spcPts val="0"/>
              </a:spcAft>
              <a:buNone/>
            </a:pPr>
            <a:r>
              <a:rPr lang="en-US"/>
              <a:t>4.  Ask the justices to take a vote.  </a:t>
            </a:r>
            <a:endParaRPr/>
          </a:p>
          <a:p>
            <a:pPr marL="173038" lvl="0" indent="-173038" algn="l" rtl="0">
              <a:spcBef>
                <a:spcPts val="360"/>
              </a:spcBef>
              <a:spcAft>
                <a:spcPts val="0"/>
              </a:spcAft>
              <a:buNone/>
            </a:pPr>
            <a:r>
              <a:rPr lang="en-US"/>
              <a:t>5.  Ask the rest of the class if they agree or disagree with the decision.  Ask students to give reasons why.</a:t>
            </a:r>
            <a:endParaRPr/>
          </a:p>
          <a:p>
            <a:pPr marL="173038" lvl="0" indent="-173038" algn="l" rtl="0">
              <a:spcBef>
                <a:spcPts val="360"/>
              </a:spcBef>
              <a:spcAft>
                <a:spcPts val="0"/>
              </a:spcAft>
              <a:buNone/>
            </a:pPr>
            <a:endParaRPr/>
          </a:p>
          <a:p>
            <a:pPr marL="173038" lvl="0" indent="-173038" algn="ctr" rtl="0">
              <a:spcBef>
                <a:spcPts val="360"/>
              </a:spcBef>
              <a:spcAft>
                <a:spcPts val="0"/>
              </a:spcAft>
              <a:buNone/>
            </a:pPr>
            <a:r>
              <a:rPr lang="en-US" i="1"/>
              <a:t>After the justices have decided, click to next slide.</a:t>
            </a:r>
            <a:endParaRPr/>
          </a:p>
          <a:p>
            <a:pPr marL="173038" lvl="0" indent="-173038" algn="l" rtl="0">
              <a:spcBef>
                <a:spcPts val="36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13</a:t>
            </a:fld>
            <a:endParaRPr sz="1200" b="0" i="0" u="none" strike="noStrike" cap="none">
              <a:solidFill>
                <a:schemeClr val="dk1"/>
              </a:solidFill>
              <a:latin typeface="Times New Roman"/>
              <a:ea typeface="Times New Roman"/>
              <a:cs typeface="Times New Roman"/>
              <a:sym typeface="Times New Roman"/>
            </a:endParaRPr>
          </a:p>
        </p:txBody>
      </p:sp>
      <p:sp>
        <p:nvSpPr>
          <p:cNvPr id="237" name="Google Shape;237;p13: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13: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173038" lvl="0" indent="-173038" algn="l" rtl="0">
              <a:spcBef>
                <a:spcPts val="0"/>
              </a:spcBef>
              <a:spcAft>
                <a:spcPts val="0"/>
              </a:spcAft>
              <a:buNone/>
            </a:pPr>
            <a:r>
              <a:rPr lang="en-US" b="1"/>
              <a:t>PAUSE to provide final preparation time (3 minutes) and conduct moot courts.</a:t>
            </a:r>
            <a:endParaRPr/>
          </a:p>
          <a:p>
            <a:pPr marL="173038" lvl="0" indent="-173038" algn="l" rtl="0">
              <a:spcBef>
                <a:spcPts val="360"/>
              </a:spcBef>
              <a:spcAft>
                <a:spcPts val="0"/>
              </a:spcAft>
              <a:buNone/>
            </a:pPr>
            <a:endParaRPr/>
          </a:p>
          <a:p>
            <a:pPr marL="173038" lvl="0" indent="-173038" algn="l" rtl="0">
              <a:spcBef>
                <a:spcPts val="360"/>
              </a:spcBef>
              <a:spcAft>
                <a:spcPts val="0"/>
              </a:spcAft>
              <a:buNone/>
            </a:pPr>
            <a:r>
              <a:rPr lang="en-US"/>
              <a:t>1.  After the students have had time to prepare, present the Rules for Oral 	Argument.</a:t>
            </a:r>
            <a:endParaRPr/>
          </a:p>
          <a:p>
            <a:pPr marL="173038" lvl="0" indent="-173038" algn="l" rtl="0">
              <a:spcBef>
                <a:spcPts val="360"/>
              </a:spcBef>
              <a:spcAft>
                <a:spcPts val="0"/>
              </a:spcAft>
              <a:buNone/>
            </a:pPr>
            <a:r>
              <a:rPr lang="en-US"/>
              <a:t>2.  Explain that the attorneys for Hazelwood present first because the school district is the party appealing the case from the lower court.</a:t>
            </a:r>
            <a:endParaRPr/>
          </a:p>
          <a:p>
            <a:pPr marL="173038" lvl="0" indent="-173038" algn="l" rtl="0">
              <a:spcBef>
                <a:spcPts val="360"/>
              </a:spcBef>
              <a:spcAft>
                <a:spcPts val="0"/>
              </a:spcAft>
              <a:buNone/>
            </a:pPr>
            <a:r>
              <a:rPr lang="en-US"/>
              <a:t>3.  Have each side choose two or three people to make its presentation. Give each side a set amount of time for the presentation, e.g. 2 minutes. Don’t count as part of the 2 minutes the time each takes to answer questions from judges.</a:t>
            </a:r>
            <a:endParaRPr/>
          </a:p>
          <a:p>
            <a:pPr marL="173038" lvl="0" indent="-173038" algn="l" rtl="0">
              <a:spcBef>
                <a:spcPts val="360"/>
              </a:spcBef>
              <a:spcAft>
                <a:spcPts val="0"/>
              </a:spcAft>
              <a:buNone/>
            </a:pPr>
            <a:r>
              <a:rPr lang="en-US"/>
              <a:t>3.  After the oral arguments, ask the justices to discuss, out loud, their thoughts about the case.  Explain that this is always done behind closed doors, but that you are interested in hearing their rationale.</a:t>
            </a:r>
            <a:endParaRPr/>
          </a:p>
          <a:p>
            <a:pPr marL="173038" lvl="0" indent="-173038" algn="l" rtl="0">
              <a:spcBef>
                <a:spcPts val="360"/>
              </a:spcBef>
              <a:spcAft>
                <a:spcPts val="0"/>
              </a:spcAft>
              <a:buNone/>
            </a:pPr>
            <a:r>
              <a:rPr lang="en-US"/>
              <a:t>4.  Ask the justices to take a vote.  </a:t>
            </a:r>
            <a:endParaRPr/>
          </a:p>
          <a:p>
            <a:pPr marL="173038" lvl="0" indent="-173038" algn="l" rtl="0">
              <a:spcBef>
                <a:spcPts val="360"/>
              </a:spcBef>
              <a:spcAft>
                <a:spcPts val="0"/>
              </a:spcAft>
              <a:buNone/>
            </a:pPr>
            <a:r>
              <a:rPr lang="en-US"/>
              <a:t>5.  Ask the rest of the class if they agree or disagree with the decision.  Ask students to give reasons why.</a:t>
            </a:r>
            <a:endParaRPr/>
          </a:p>
          <a:p>
            <a:pPr marL="173038" lvl="0" indent="-173038" algn="l" rtl="0">
              <a:spcBef>
                <a:spcPts val="360"/>
              </a:spcBef>
              <a:spcAft>
                <a:spcPts val="0"/>
              </a:spcAft>
              <a:buNone/>
            </a:pPr>
            <a:endParaRPr/>
          </a:p>
          <a:p>
            <a:pPr marL="173038" lvl="0" indent="-173038" algn="ctr" rtl="0">
              <a:spcBef>
                <a:spcPts val="360"/>
              </a:spcBef>
              <a:spcAft>
                <a:spcPts val="0"/>
              </a:spcAft>
              <a:buNone/>
            </a:pPr>
            <a:r>
              <a:rPr lang="en-US" i="1"/>
              <a:t>After the justices have decided, click to next slide.</a:t>
            </a:r>
            <a:endParaRPr/>
          </a:p>
          <a:p>
            <a:pPr marL="173038" lvl="0" indent="-173038" algn="l" rtl="0">
              <a:spcBef>
                <a:spcPts val="36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a:t>
            </a:fld>
            <a:endParaRPr sz="1200" b="0" i="0" u="none" strike="noStrike" cap="none">
              <a:solidFill>
                <a:schemeClr val="dk1"/>
              </a:solidFill>
              <a:latin typeface="Times New Roman"/>
              <a:ea typeface="Times New Roman"/>
              <a:cs typeface="Times New Roman"/>
              <a:sym typeface="Times New Roman"/>
            </a:endParaRPr>
          </a:p>
        </p:txBody>
      </p:sp>
      <p:sp>
        <p:nvSpPr>
          <p:cNvPr id="248" name="Google Shape;248;p14: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14: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 slide:  The Decision…</a:t>
            </a:r>
            <a:endParaRPr/>
          </a:p>
          <a:p>
            <a:pPr marL="0" lvl="0" indent="0" algn="l" rtl="0">
              <a:spcBef>
                <a:spcPts val="360"/>
              </a:spcBef>
              <a:spcAft>
                <a:spcPts val="0"/>
              </a:spcAft>
              <a:buNone/>
            </a:pPr>
            <a:r>
              <a:rPr lang="en-US"/>
              <a:t>Click 1:	As the attorneys argued…</a:t>
            </a:r>
            <a:endParaRPr/>
          </a:p>
          <a:p>
            <a:pPr marL="0" lvl="0" indent="0" algn="l" rtl="0">
              <a:spcBef>
                <a:spcPts val="360"/>
              </a:spcBef>
              <a:spcAft>
                <a:spcPts val="0"/>
              </a:spcAft>
              <a:buNone/>
            </a:pPr>
            <a:r>
              <a:rPr lang="en-US"/>
              <a:t>Click 2:	Is Hazelwood…</a:t>
            </a:r>
            <a:endParaRPr/>
          </a:p>
          <a:p>
            <a:pPr marL="0" lvl="0" indent="0" algn="l" rtl="0">
              <a:spcBef>
                <a:spcPts val="360"/>
              </a:spcBef>
              <a:spcAft>
                <a:spcPts val="0"/>
              </a:spcAft>
              <a:buNone/>
            </a:pPr>
            <a:r>
              <a:rPr lang="en-US"/>
              <a:t>	Public forum…</a:t>
            </a:r>
            <a:endParaRPr/>
          </a:p>
          <a:p>
            <a:pPr marL="0" lvl="0" indent="0" algn="l" rtl="0">
              <a:spcBef>
                <a:spcPts val="360"/>
              </a:spcBef>
              <a:spcAft>
                <a:spcPts val="0"/>
              </a:spcAft>
              <a:buNone/>
            </a:pPr>
            <a:r>
              <a:rPr lang="en-US"/>
              <a:t>Click 3:	The 1st Amendment protects…</a:t>
            </a:r>
            <a:endParaRPr/>
          </a:p>
          <a:p>
            <a:pPr marL="0" lvl="0" indent="0" algn="l" rtl="0">
              <a:spcBef>
                <a:spcPts val="360"/>
              </a:spcBef>
              <a:spcAft>
                <a:spcPts val="0"/>
              </a:spcAft>
              <a:buNone/>
            </a:pPr>
            <a:r>
              <a:rPr lang="en-US"/>
              <a:t>	This issue became important…</a:t>
            </a:r>
            <a:endParaRPr/>
          </a:p>
          <a:p>
            <a:pPr marL="0" lvl="0" indent="0" algn="l" rtl="0">
              <a:spcBef>
                <a:spcPts val="360"/>
              </a:spcBef>
              <a:spcAft>
                <a:spcPts val="0"/>
              </a:spcAft>
              <a:buNone/>
            </a:pPr>
            <a:endParaRPr/>
          </a:p>
          <a:p>
            <a:pPr marL="0" lvl="0" indent="0" algn="l" rtl="0">
              <a:spcBef>
                <a:spcPts val="360"/>
              </a:spcBef>
              <a:spcAft>
                <a:spcPts val="0"/>
              </a:spcAft>
              <a:buNone/>
            </a:pPr>
            <a:r>
              <a:rPr lang="en-US"/>
              <a:t>Elaboration:	Ask students why they think this might have been an important 	issue in the Supreme Court’s decision. Ask the students if they 	think public schools are public forums. Ask them why or why 	not?</a:t>
            </a:r>
            <a:endParaRPr/>
          </a:p>
          <a:p>
            <a:pPr marL="0" lvl="0" indent="0" algn="l" rtl="0">
              <a:spcBef>
                <a:spcPts val="360"/>
              </a:spcBef>
              <a:spcAft>
                <a:spcPts val="0"/>
              </a:spcAft>
              <a:buNone/>
            </a:pPr>
            <a:endParaRPr/>
          </a:p>
          <a:p>
            <a:pPr marL="0" lvl="0" indent="0" algn="ctr" rtl="0">
              <a:spcBef>
                <a:spcPts val="360"/>
              </a:spcBef>
              <a:spcAft>
                <a:spcPts val="0"/>
              </a:spcAft>
              <a:buNone/>
            </a:pPr>
            <a:r>
              <a:rPr lang="en-US"/>
              <a:t>Click to next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a:t>
            </a:fld>
            <a:endParaRPr sz="1200" b="0" i="0" u="none" strike="noStrike" cap="none">
              <a:solidFill>
                <a:schemeClr val="dk1"/>
              </a:solidFill>
              <a:latin typeface="Times New Roman"/>
              <a:ea typeface="Times New Roman"/>
              <a:cs typeface="Times New Roman"/>
              <a:sym typeface="Times New Roman"/>
            </a:endParaRPr>
          </a:p>
        </p:txBody>
      </p:sp>
      <p:sp>
        <p:nvSpPr>
          <p:cNvPr id="259" name="Google Shape;259;p15: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15: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On slide:	The court found…</a:t>
            </a:r>
            <a:endParaRPr/>
          </a:p>
          <a:p>
            <a:pPr marL="0" lvl="0" indent="0" algn="l" rtl="0">
              <a:spcBef>
                <a:spcPts val="360"/>
              </a:spcBef>
              <a:spcAft>
                <a:spcPts val="0"/>
              </a:spcAft>
              <a:buNone/>
            </a:pPr>
            <a:r>
              <a:rPr lang="en-US" i="1"/>
              <a:t>Click 1:	Writing the opinion…(and rest of decision summary)</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ctr" rtl="0">
              <a:spcBef>
                <a:spcPts val="360"/>
              </a:spcBef>
              <a:spcAft>
                <a:spcPts val="0"/>
              </a:spcAft>
              <a:buNone/>
            </a:pPr>
            <a:r>
              <a:rPr lang="en-US" i="1"/>
              <a:t>Click to next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16</a:t>
            </a:fld>
            <a:endParaRPr sz="1200" b="0" i="0" u="none" strike="noStrike" cap="none">
              <a:solidFill>
                <a:schemeClr val="dk1"/>
              </a:solidFill>
              <a:latin typeface="Times New Roman"/>
              <a:ea typeface="Times New Roman"/>
              <a:cs typeface="Times New Roman"/>
              <a:sym typeface="Times New Roman"/>
            </a:endParaRPr>
          </a:p>
        </p:txBody>
      </p:sp>
      <p:sp>
        <p:nvSpPr>
          <p:cNvPr id="266" name="Google Shape;266;p16: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16: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On slide:	The decision also…</a:t>
            </a:r>
            <a:endParaRPr/>
          </a:p>
          <a:p>
            <a:pPr marL="0" lvl="0" indent="0" algn="l" rtl="0">
              <a:spcBef>
                <a:spcPts val="360"/>
              </a:spcBef>
              <a:spcAft>
                <a:spcPts val="0"/>
              </a:spcAft>
              <a:buNone/>
            </a:pPr>
            <a:r>
              <a:rPr lang="en-US" i="1"/>
              <a:t>	First Amendment rights of students…</a:t>
            </a:r>
            <a:endParaRPr/>
          </a:p>
          <a:p>
            <a:pPr marL="0" lvl="0" indent="0" algn="l" rtl="0">
              <a:spcBef>
                <a:spcPts val="360"/>
              </a:spcBef>
              <a:spcAft>
                <a:spcPts val="0"/>
              </a:spcAft>
              <a:buNone/>
            </a:pPr>
            <a:r>
              <a:rPr lang="en-US" i="1"/>
              <a:t>Click 1:	Educators do not offend…</a:t>
            </a:r>
            <a:endParaRPr/>
          </a:p>
          <a:p>
            <a:pPr marL="0" lvl="0" indent="0" algn="l" rtl="0">
              <a:spcBef>
                <a:spcPts val="360"/>
              </a:spcBef>
              <a:spcAft>
                <a:spcPts val="0"/>
              </a:spcAft>
              <a:buNone/>
            </a:pPr>
            <a:endParaRPr/>
          </a:p>
          <a:p>
            <a:pPr marL="0" lvl="0" indent="0" algn="l" rtl="0">
              <a:spcBef>
                <a:spcPts val="360"/>
              </a:spcBef>
              <a:spcAft>
                <a:spcPts val="0"/>
              </a:spcAft>
              <a:buNone/>
            </a:pPr>
            <a:r>
              <a:rPr lang="en-US"/>
              <a:t>Ask:	Do you agree with this decision?  Why or why not?</a:t>
            </a:r>
            <a:endParaRPr/>
          </a:p>
          <a:p>
            <a:pPr marL="0" lvl="0" indent="0" algn="l" rtl="0">
              <a:spcBef>
                <a:spcPts val="360"/>
              </a:spcBef>
              <a:spcAft>
                <a:spcPts val="0"/>
              </a:spcAft>
              <a:buNone/>
            </a:pPr>
            <a:endParaRPr/>
          </a:p>
          <a:p>
            <a:pPr marL="0" lvl="0" indent="0" algn="ctr" rtl="0">
              <a:spcBef>
                <a:spcPts val="360"/>
              </a:spcBef>
              <a:spcAft>
                <a:spcPts val="0"/>
              </a:spcAft>
              <a:buNone/>
            </a:pPr>
            <a:r>
              <a:rPr lang="en-US" i="1"/>
              <a:t>Click to next slide.</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17</a:t>
            </a:fld>
            <a:endParaRPr sz="1200" b="0" i="0" u="none" strike="noStrike" cap="none">
              <a:solidFill>
                <a:schemeClr val="dk1"/>
              </a:solidFill>
              <a:latin typeface="Times New Roman"/>
              <a:ea typeface="Times New Roman"/>
              <a:cs typeface="Times New Roman"/>
              <a:sym typeface="Times New Roman"/>
            </a:endParaRPr>
          </a:p>
        </p:txBody>
      </p:sp>
      <p:sp>
        <p:nvSpPr>
          <p:cNvPr id="275" name="Google Shape;275;p17: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17: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909638" lvl="0" indent="-909638" algn="l" rtl="0">
              <a:spcBef>
                <a:spcPts val="0"/>
              </a:spcBef>
              <a:spcAft>
                <a:spcPts val="0"/>
              </a:spcAft>
              <a:buNone/>
            </a:pPr>
            <a:r>
              <a:rPr lang="en-US"/>
              <a:t>On slide:	All text.</a:t>
            </a:r>
            <a:endParaRPr/>
          </a:p>
          <a:p>
            <a:pPr marL="909638" lvl="0" indent="-909638" algn="l" rtl="0">
              <a:spcBef>
                <a:spcPts val="360"/>
              </a:spcBef>
              <a:spcAft>
                <a:spcPts val="0"/>
              </a:spcAft>
              <a:buNone/>
            </a:pPr>
            <a:endParaRPr/>
          </a:p>
          <a:p>
            <a:pPr marL="909638" lvl="0" indent="-909638" algn="l" rtl="0">
              <a:spcBef>
                <a:spcPts val="360"/>
              </a:spcBef>
              <a:spcAft>
                <a:spcPts val="0"/>
              </a:spcAft>
              <a:buNone/>
            </a:pPr>
            <a:r>
              <a:rPr lang="en-US"/>
              <a:t>Ask:	Does anyone agree more with the dissent than the majority decision?  Why?</a:t>
            </a:r>
            <a:endParaRPr/>
          </a:p>
          <a:p>
            <a:pPr marL="909638" lvl="0" indent="-909638" algn="l" rtl="0">
              <a:spcBef>
                <a:spcPts val="360"/>
              </a:spcBef>
              <a:spcAft>
                <a:spcPts val="0"/>
              </a:spcAft>
              <a:buNone/>
            </a:pPr>
            <a:endParaRPr/>
          </a:p>
          <a:p>
            <a:pPr marL="909638" lvl="0" indent="-909638" algn="l" rtl="0">
              <a:spcBef>
                <a:spcPts val="360"/>
              </a:spcBef>
              <a:spcAft>
                <a:spcPts val="0"/>
              </a:spcAft>
              <a:buNone/>
            </a:pPr>
            <a:r>
              <a:rPr lang="en-US"/>
              <a:t>	How might things be different in schools had the Supreme 	Court ruled in favor of Kuhlmeier? Do you think things would be better or worse?</a:t>
            </a:r>
            <a:endParaRPr/>
          </a:p>
          <a:p>
            <a:pPr marL="909638" lvl="0" indent="-909638" algn="l" rtl="0">
              <a:spcBef>
                <a:spcPts val="360"/>
              </a:spcBef>
              <a:spcAft>
                <a:spcPts val="0"/>
              </a:spcAft>
              <a:buNone/>
            </a:pPr>
            <a:endParaRPr/>
          </a:p>
          <a:p>
            <a:pPr marL="909638" lvl="0" indent="-909638" algn="l" rtl="0">
              <a:spcBef>
                <a:spcPts val="360"/>
              </a:spcBef>
              <a:spcAft>
                <a:spcPts val="0"/>
              </a:spcAft>
              <a:buNone/>
            </a:pPr>
            <a:r>
              <a:rPr lang="en-US"/>
              <a:t>	Remind the students that Supreme Court decisions become the law of the land, unless the Supreme Court gets a similar case and overturns a past decision.  Whatever decisions are made, they must be based on the justices interpretation of the Constitution and Bill of Rights.</a:t>
            </a:r>
            <a:endParaRPr/>
          </a:p>
          <a:p>
            <a:pPr marL="909638" lvl="0" indent="-909638" algn="l" rtl="0">
              <a:spcBef>
                <a:spcPts val="360"/>
              </a:spcBef>
              <a:spcAft>
                <a:spcPts val="0"/>
              </a:spcAft>
              <a:buNone/>
            </a:pPr>
            <a:endParaRPr/>
          </a:p>
          <a:p>
            <a:pPr marL="909638" lvl="0" indent="-909638" algn="l" rtl="0">
              <a:spcBef>
                <a:spcPts val="360"/>
              </a:spcBef>
              <a:spcAft>
                <a:spcPts val="0"/>
              </a:spcAft>
              <a:buNone/>
            </a:pPr>
            <a:r>
              <a:rPr lang="en-US"/>
              <a:t>	Congratulate the students for their participation.</a:t>
            </a:r>
            <a:endParaRPr/>
          </a:p>
          <a:p>
            <a:pPr marL="909638" lvl="0" indent="-909638" algn="l" rtl="0">
              <a:spcBef>
                <a:spcPts val="360"/>
              </a:spcBef>
              <a:spcAft>
                <a:spcPts val="0"/>
              </a:spcAft>
              <a:buNone/>
            </a:pPr>
            <a:endParaRPr/>
          </a:p>
          <a:p>
            <a:pPr marL="909638" lvl="0" indent="-909638" algn="l" rtl="0">
              <a:spcBef>
                <a:spcPts val="36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8682dbea8_0_12: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18</a:t>
            </a:fld>
            <a:endParaRPr sz="1200" b="0" i="0" u="none" strike="noStrike" cap="none">
              <a:solidFill>
                <a:schemeClr val="dk1"/>
              </a:solidFill>
              <a:latin typeface="Times New Roman"/>
              <a:ea typeface="Times New Roman"/>
              <a:cs typeface="Times New Roman"/>
              <a:sym typeface="Times New Roman"/>
            </a:endParaRPr>
          </a:p>
        </p:txBody>
      </p:sp>
      <p:sp>
        <p:nvSpPr>
          <p:cNvPr id="287" name="Google Shape;287;g208682dbea8_0_12: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8" name="Google Shape;288;g208682dbea8_0_12: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909637" lvl="0" indent="-909637" algn="l" rtl="0">
              <a:spcBef>
                <a:spcPts val="360"/>
              </a:spcBef>
              <a:spcAft>
                <a:spcPts val="0"/>
              </a:spcAft>
              <a:buNone/>
            </a:pPr>
            <a:endParaRPr/>
          </a:p>
          <a:p>
            <a:pPr marL="909637" lvl="0" indent="-909637" algn="l" rtl="0">
              <a:spcBef>
                <a:spcPts val="360"/>
              </a:spcBef>
              <a:spcAft>
                <a:spcPts val="0"/>
              </a:spcAft>
              <a:buNone/>
            </a:pPr>
            <a:r>
              <a:rPr lang="en-US" i="1"/>
              <a:t>Tell students: </a:t>
            </a:r>
            <a:r>
              <a:rPr lang="en-US"/>
              <a:t>In response to the Hazelwood decision, advocates who disagreed with the decision organized a grassroots campaign to have state legislatures enact laws to restore protections of student expression to the pre-Hazelwood standard.</a:t>
            </a:r>
          </a:p>
          <a:p>
            <a:pPr marL="909637" lvl="0" indent="-909637" algn="l" rtl="0">
              <a:spcBef>
                <a:spcPts val="360"/>
              </a:spcBef>
              <a:spcAft>
                <a:spcPts val="0"/>
              </a:spcAft>
              <a:buNone/>
            </a:pPr>
            <a:endParaRPr lang="en-US"/>
          </a:p>
          <a:p>
            <a:pPr marL="909637" lvl="0" indent="-909637" algn="l" rtl="0">
              <a:spcBef>
                <a:spcPts val="360"/>
              </a:spcBef>
              <a:spcAft>
                <a:spcPts val="0"/>
              </a:spcAft>
              <a:buNone/>
            </a:pPr>
            <a:r>
              <a:rPr lang="en-US" i="1"/>
              <a:t>Click 1: </a:t>
            </a:r>
            <a:r>
              <a:rPr lang="en-US"/>
              <a:t>The “New Voices” laws protected student expression as long as it didn’t fall within any of the prohibited categories shown here. Note: these categories are all already prohibited by law: libel and slander; invasion of privacy; obscenity; violations of existing laws; and incitement.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08682dbea8_0_35: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19</a:t>
            </a:fld>
            <a:endParaRPr sz="1200" b="0" i="0" u="none" strike="noStrike" cap="none">
              <a:solidFill>
                <a:schemeClr val="dk1"/>
              </a:solidFill>
              <a:latin typeface="Times New Roman"/>
              <a:ea typeface="Times New Roman"/>
              <a:cs typeface="Times New Roman"/>
              <a:sym typeface="Times New Roman"/>
            </a:endParaRPr>
          </a:p>
        </p:txBody>
      </p:sp>
      <p:sp>
        <p:nvSpPr>
          <p:cNvPr id="303" name="Google Shape;303;g208682dbea8_0_35: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g208682dbea8_0_35: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909637" lvl="0" indent="-909637" algn="l" rtl="0">
              <a:spcBef>
                <a:spcPts val="360"/>
              </a:spcBef>
              <a:spcAft>
                <a:spcPts val="0"/>
              </a:spcAft>
              <a:buNone/>
            </a:pPr>
            <a:r>
              <a:rPr lang="en-US" i="1"/>
              <a:t>Tell students: </a:t>
            </a:r>
            <a:r>
              <a:rPr lang="en-US"/>
              <a:t>The pre-Hazelwood standard comes from the U.S. Supreme Court case of Tinker v. Des Moines from 1969. In that case, John Tinker and his sister Mary Beth, pictured here, and a few others wore peace armbands to school as a form of protest against the Vietnam War.</a:t>
            </a:r>
          </a:p>
          <a:p>
            <a:pPr marL="909637" lvl="0" indent="-909637" algn="l" rtl="0">
              <a:spcBef>
                <a:spcPts val="360"/>
              </a:spcBef>
              <a:spcAft>
                <a:spcPts val="0"/>
              </a:spcAft>
              <a:buNone/>
            </a:pPr>
            <a:endParaRPr lang="en-US"/>
          </a:p>
          <a:p>
            <a:pPr marL="909637" lvl="0" indent="-909637" algn="l" rtl="0">
              <a:spcBef>
                <a:spcPts val="360"/>
              </a:spcBef>
              <a:spcAft>
                <a:spcPts val="0"/>
              </a:spcAft>
              <a:buNone/>
            </a:pPr>
            <a:r>
              <a:rPr lang="en-US"/>
              <a:t>Their action did not disrupt the school, but it violated a school district policy. They were suspended. When their challenge against the school district reached the U.S. Supreme Court, the court decided (7-2) that the First Amendment applied to minors in schools. Students should be allowed to express their political opinions provided that the expression does not “materially and substantially” interfere with appropriate discipline of the school or violate the rights of other students.</a:t>
            </a:r>
          </a:p>
          <a:p>
            <a:pPr marL="909637" lvl="0" indent="-909637" algn="l" rtl="0">
              <a:spcBef>
                <a:spcPts val="360"/>
              </a:spcBef>
              <a:spcAft>
                <a:spcPts val="0"/>
              </a:spcAft>
              <a:buNone/>
            </a:pPr>
            <a:endParaRPr lang="en-US"/>
          </a:p>
          <a:p>
            <a:pPr marL="909637" lvl="0" indent="-909637" algn="l" rtl="0">
              <a:spcBef>
                <a:spcPts val="360"/>
              </a:spcBef>
              <a:spcAft>
                <a:spcPts val="0"/>
              </a:spcAft>
              <a:buNone/>
            </a:pPr>
            <a:r>
              <a:rPr lang="en-US" i="1"/>
              <a:t>Click 1: </a:t>
            </a:r>
            <a:r>
              <a:rPr lang="en-US"/>
              <a:t>The court’s majority was emphatic about the First Amendment applying in schools.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a:t>
            </a:fld>
            <a:endParaRPr sz="1200" b="0" i="0" u="none" strike="noStrike" cap="none">
              <a:solidFill>
                <a:schemeClr val="dk1"/>
              </a:solidFill>
              <a:latin typeface="Times New Roman"/>
              <a:ea typeface="Times New Roman"/>
              <a:cs typeface="Times New Roman"/>
              <a:sym typeface="Times New Roman"/>
            </a:endParaRPr>
          </a:p>
        </p:txBody>
      </p:sp>
      <p:sp>
        <p:nvSpPr>
          <p:cNvPr id="96" name="Google Shape;96;p2: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2: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 slide:	The case began… + graphics</a:t>
            </a:r>
            <a:endParaRPr/>
          </a:p>
          <a:p>
            <a:pPr marL="0" lvl="0" indent="0" algn="l" rtl="0">
              <a:spcBef>
                <a:spcPts val="360"/>
              </a:spcBef>
              <a:spcAft>
                <a:spcPts val="0"/>
              </a:spcAft>
              <a:buNone/>
            </a:pPr>
            <a:r>
              <a:rPr lang="en-US"/>
              <a:t>Click 1:	Here are the basic…</a:t>
            </a:r>
            <a:endParaRPr/>
          </a:p>
          <a:p>
            <a:pPr marL="0" lvl="0" indent="0" algn="l" rtl="0">
              <a:spcBef>
                <a:spcPts val="360"/>
              </a:spcBef>
              <a:spcAft>
                <a:spcPts val="0"/>
              </a:spcAft>
              <a:buNone/>
            </a:pPr>
            <a:r>
              <a:rPr lang="en-US"/>
              <a:t>Click 2:	The school newspaper… + graphic</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08682dbea8_0_25: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20</a:t>
            </a:fld>
            <a:endParaRPr sz="1200" b="0" i="0" u="none" strike="noStrike" cap="none">
              <a:solidFill>
                <a:schemeClr val="dk1"/>
              </a:solidFill>
              <a:latin typeface="Times New Roman"/>
              <a:ea typeface="Times New Roman"/>
              <a:cs typeface="Times New Roman"/>
              <a:sym typeface="Times New Roman"/>
            </a:endParaRPr>
          </a:p>
        </p:txBody>
      </p:sp>
      <p:sp>
        <p:nvSpPr>
          <p:cNvPr id="295" name="Google Shape;295;g208682dbea8_0_25: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g208682dbea8_0_25: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909637" lvl="0" indent="-909637" algn="l" rtl="0">
              <a:spcBef>
                <a:spcPts val="360"/>
              </a:spcBef>
              <a:spcAft>
                <a:spcPts val="0"/>
              </a:spcAft>
              <a:buNone/>
            </a:pPr>
            <a:r>
              <a:rPr lang="en-US" i="1"/>
              <a:t>Tell students: </a:t>
            </a:r>
            <a:r>
              <a:rPr lang="en-US"/>
              <a:t>The states shaded green are states with New Voices laws.</a:t>
            </a:r>
          </a:p>
          <a:p>
            <a:pPr marL="909637" lvl="0" indent="-909637" algn="l" rtl="0">
              <a:spcBef>
                <a:spcPts val="360"/>
              </a:spcBef>
              <a:spcAft>
                <a:spcPts val="0"/>
              </a:spcAft>
              <a:buNone/>
            </a:pPr>
            <a:endParaRPr lang="en-US"/>
          </a:p>
          <a:p>
            <a:pPr marL="909637" lvl="0" indent="-909637" algn="l" rtl="0">
              <a:spcBef>
                <a:spcPts val="360"/>
              </a:spcBef>
              <a:spcAft>
                <a:spcPts val="0"/>
              </a:spcAft>
              <a:buNone/>
            </a:pPr>
            <a:r>
              <a:rPr lang="en-US" i="1"/>
              <a:t>Add:</a:t>
            </a:r>
            <a:r>
              <a:rPr lang="en-US"/>
              <a:t> In addition, the state of Virginia has a New Voices law, too, but only for colleges and universities.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8: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21</a:t>
            </a:fld>
            <a:endParaRPr sz="1200" b="0" i="0" u="none" strike="noStrike" cap="none">
              <a:solidFill>
                <a:schemeClr val="dk1"/>
              </a:solidFill>
              <a:latin typeface="Times New Roman"/>
              <a:ea typeface="Times New Roman"/>
              <a:cs typeface="Times New Roman"/>
              <a:sym typeface="Times New Roman"/>
            </a:endParaRPr>
          </a:p>
        </p:txBody>
      </p:sp>
      <p:sp>
        <p:nvSpPr>
          <p:cNvPr id="313" name="Google Shape;313;p18: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4" name="Google Shape;314;p18: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3</a:t>
            </a:fld>
            <a:endParaRPr sz="1200" b="0" i="0" u="none" strike="noStrike" cap="none">
              <a:solidFill>
                <a:schemeClr val="dk1"/>
              </a:solidFill>
              <a:latin typeface="Times New Roman"/>
              <a:ea typeface="Times New Roman"/>
              <a:cs typeface="Times New Roman"/>
              <a:sym typeface="Times New Roman"/>
            </a:endParaRPr>
          </a:p>
        </p:txBody>
      </p:sp>
      <p:sp>
        <p:nvSpPr>
          <p:cNvPr id="108" name="Google Shape;108;p3: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3: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 slide:	Three of the students… + newspaper graphic + boxes</a:t>
            </a:r>
            <a:endParaRPr/>
          </a:p>
          <a:p>
            <a:pPr marL="0" lvl="0" indent="0" algn="l" rtl="0">
              <a:spcBef>
                <a:spcPts val="360"/>
              </a:spcBef>
              <a:spcAft>
                <a:spcPts val="0"/>
              </a:spcAft>
              <a:buNone/>
            </a:pPr>
            <a:r>
              <a:rPr lang="en-US"/>
              <a:t>Click 1:	They handed 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
        <p:nvSpPr>
          <p:cNvPr id="119" name="Google Shape;119;p4: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4: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 slide:	When the school… + newspaper graphic</a:t>
            </a:r>
            <a:endParaRPr/>
          </a:p>
          <a:p>
            <a:pPr marL="0" lvl="0" indent="0" algn="l" rtl="0">
              <a:spcBef>
                <a:spcPts val="360"/>
              </a:spcBef>
              <a:spcAft>
                <a:spcPts val="0"/>
              </a:spcAft>
              <a:buNone/>
            </a:pPr>
            <a:r>
              <a:rPr lang="en-US"/>
              <a:t>Click 1:	The principal… + x graphic</a:t>
            </a:r>
            <a:endParaRPr/>
          </a:p>
          <a:p>
            <a:pPr marL="0" lvl="0" indent="0" algn="l" rtl="0">
              <a:spcBef>
                <a:spcPts val="360"/>
              </a:spcBef>
              <a:spcAft>
                <a:spcPts val="0"/>
              </a:spcAft>
              <a:buNone/>
            </a:pPr>
            <a:r>
              <a:rPr lang="en-US"/>
              <a:t>Click 2:	The principal did not think 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
        <p:nvSpPr>
          <p:cNvPr id="130" name="Google Shape;130;p5: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 name="Google Shape;131;p5: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 slide:  	He was also worried... + graphic</a:t>
            </a:r>
            <a:endParaRPr/>
          </a:p>
          <a:p>
            <a:pPr marL="0" lvl="0" indent="0" algn="l" rtl="0">
              <a:spcBef>
                <a:spcPts val="360"/>
              </a:spcBef>
              <a:spcAft>
                <a:spcPts val="0"/>
              </a:spcAft>
              <a:buNone/>
            </a:pPr>
            <a:r>
              <a:rPr lang="en-US"/>
              <a:t>Click 1:	He thought…</a:t>
            </a:r>
            <a:endParaRPr/>
          </a:p>
          <a:p>
            <a:pPr marL="0" lvl="0" indent="0" algn="l" rtl="0">
              <a:spcBef>
                <a:spcPts val="360"/>
              </a:spcBef>
              <a:spcAft>
                <a:spcPts val="0"/>
              </a:spcAft>
              <a:buNone/>
            </a:pPr>
            <a:r>
              <a:rPr lang="en-US"/>
              <a:t>Click 2:	Though the principal... + graphic</a:t>
            </a:r>
            <a:endParaRPr/>
          </a:p>
          <a:p>
            <a:pPr marL="0" lvl="0" indent="0" algn="l" rtl="0">
              <a:spcBef>
                <a:spcPts val="360"/>
              </a:spcBef>
              <a:spcAft>
                <a:spcPts val="0"/>
              </a:spcAft>
              <a:buNone/>
            </a:pPr>
            <a:endParaRPr/>
          </a:p>
          <a:p>
            <a:pPr marL="0" lvl="0" indent="0" algn="ctr" rtl="0">
              <a:spcBef>
                <a:spcPts val="360"/>
              </a:spcBef>
              <a:spcAft>
                <a:spcPts val="0"/>
              </a:spcAft>
              <a:buNone/>
            </a:pPr>
            <a:r>
              <a:rPr lang="en-US" i="1"/>
              <a:t>Click to next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6</a:t>
            </a:fld>
            <a:endParaRPr sz="1200" b="0" i="0" u="none" strike="noStrike" cap="none">
              <a:solidFill>
                <a:schemeClr val="dk1"/>
              </a:solidFill>
              <a:latin typeface="Times New Roman"/>
              <a:ea typeface="Times New Roman"/>
              <a:cs typeface="Times New Roman"/>
              <a:sym typeface="Times New Roman"/>
            </a:endParaRPr>
          </a:p>
        </p:txBody>
      </p:sp>
      <p:sp>
        <p:nvSpPr>
          <p:cNvPr id="140" name="Google Shape;140;p6: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6: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On slide:	The case first…+ graphic</a:t>
            </a:r>
            <a:endParaRPr/>
          </a:p>
          <a:p>
            <a:pPr marL="0" lvl="0" indent="0" algn="l" rtl="0">
              <a:spcBef>
                <a:spcPts val="360"/>
              </a:spcBef>
              <a:spcAft>
                <a:spcPts val="0"/>
              </a:spcAft>
              <a:buNone/>
            </a:pPr>
            <a:r>
              <a:rPr lang="en-US" i="1"/>
              <a:t>Click 1:	Winner graphic</a:t>
            </a:r>
            <a:endParaRPr/>
          </a:p>
          <a:p>
            <a:pPr marL="0" lvl="0" indent="0" algn="l" rtl="0">
              <a:spcBef>
                <a:spcPts val="360"/>
              </a:spcBef>
              <a:spcAft>
                <a:spcPts val="0"/>
              </a:spcAft>
              <a:buNone/>
            </a:pPr>
            <a:r>
              <a:rPr lang="en-US" i="1"/>
              <a:t>Click 2:	The attorneys for the students… + graphics</a:t>
            </a:r>
            <a:endParaRPr/>
          </a:p>
          <a:p>
            <a:pPr marL="0" lvl="0" indent="0" algn="l" rtl="0">
              <a:spcBef>
                <a:spcPts val="360"/>
              </a:spcBef>
              <a:spcAft>
                <a:spcPts val="0"/>
              </a:spcAft>
              <a:buNone/>
            </a:pPr>
            <a:endParaRPr i="1"/>
          </a:p>
          <a:p>
            <a:pPr marL="0" lvl="0" indent="0" algn="l" rtl="0">
              <a:spcBef>
                <a:spcPts val="360"/>
              </a:spcBef>
              <a:spcAft>
                <a:spcPts val="0"/>
              </a:spcAft>
              <a:buNone/>
            </a:pPr>
            <a:r>
              <a:rPr lang="en-US"/>
              <a:t>Elaboration:	Ensure that students understand the appeals process the case 	went through.</a:t>
            </a:r>
            <a:endParaRPr/>
          </a:p>
          <a:p>
            <a:pPr marL="0" lvl="0" indent="0" algn="l" rtl="0">
              <a:spcBef>
                <a:spcPts val="360"/>
              </a:spcBef>
              <a:spcAft>
                <a:spcPts val="0"/>
              </a:spcAft>
              <a:buNone/>
            </a:pPr>
            <a:endParaRPr/>
          </a:p>
          <a:p>
            <a:pPr marL="0" lvl="0" indent="0" algn="ctr" rtl="0">
              <a:spcBef>
                <a:spcPts val="360"/>
              </a:spcBef>
              <a:spcAft>
                <a:spcPts val="0"/>
              </a:spcAft>
              <a:buNone/>
            </a:pPr>
            <a:r>
              <a:rPr lang="en-US" i="1"/>
              <a:t>Click to next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7</a:t>
            </a:fld>
            <a:endParaRPr sz="1200" b="0" i="0" u="none" strike="noStrike" cap="none">
              <a:solidFill>
                <a:schemeClr val="dk1"/>
              </a:solidFill>
              <a:latin typeface="Times New Roman"/>
              <a:ea typeface="Times New Roman"/>
              <a:cs typeface="Times New Roman"/>
              <a:sym typeface="Times New Roman"/>
            </a:endParaRPr>
          </a:p>
        </p:txBody>
      </p:sp>
      <p:sp>
        <p:nvSpPr>
          <p:cNvPr id="160" name="Google Shape;160;p7: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7: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On slide:	Both sides… + bottom graphic</a:t>
            </a:r>
            <a:endParaRPr/>
          </a:p>
          <a:p>
            <a:pPr marL="0" lvl="0" indent="0" algn="l" rtl="0">
              <a:spcBef>
                <a:spcPts val="360"/>
              </a:spcBef>
              <a:spcAft>
                <a:spcPts val="0"/>
              </a:spcAft>
              <a:buNone/>
            </a:pPr>
            <a:r>
              <a:rPr lang="en-US" i="1"/>
              <a:t>	Attorneys for the Hazelwood...</a:t>
            </a:r>
            <a:endParaRPr/>
          </a:p>
          <a:p>
            <a:pPr marL="0" lvl="0" indent="0" algn="l" rtl="0">
              <a:spcBef>
                <a:spcPts val="360"/>
              </a:spcBef>
              <a:spcAft>
                <a:spcPts val="0"/>
              </a:spcAft>
              <a:buNone/>
            </a:pPr>
            <a:r>
              <a:rPr lang="en-US" i="1"/>
              <a:t>Click 1:	Gavel + The newspaper was…</a:t>
            </a:r>
            <a:endParaRPr/>
          </a:p>
          <a:p>
            <a:pPr marL="0" lvl="0" indent="0" algn="l" rtl="0">
              <a:spcBef>
                <a:spcPts val="360"/>
              </a:spcBef>
              <a:spcAft>
                <a:spcPts val="0"/>
              </a:spcAft>
              <a:buNone/>
            </a:pPr>
            <a:r>
              <a:rPr lang="en-US" i="1"/>
              <a:t>Click 2:	Gavel + It is up to the teacher…</a:t>
            </a:r>
            <a:endParaRPr/>
          </a:p>
          <a:p>
            <a:pPr marL="0" lvl="0" indent="0" algn="l" rtl="0">
              <a:spcBef>
                <a:spcPts val="360"/>
              </a:spcBef>
              <a:spcAft>
                <a:spcPts val="0"/>
              </a:spcAft>
              <a:buNone/>
            </a:pPr>
            <a:r>
              <a:rPr lang="en-US" i="1"/>
              <a:t>Click 3:	Gavel + The principal acted…</a:t>
            </a:r>
            <a:endParaRPr/>
          </a:p>
          <a:p>
            <a:pPr marL="0" lvl="0" indent="0" algn="l" rtl="0">
              <a:spcBef>
                <a:spcPts val="360"/>
              </a:spcBef>
              <a:spcAft>
                <a:spcPts val="0"/>
              </a:spcAft>
              <a:buNone/>
            </a:pPr>
            <a:endParaRPr i="1"/>
          </a:p>
          <a:p>
            <a:pPr marL="0" lvl="0" indent="0" algn="l" rtl="0">
              <a:spcBef>
                <a:spcPts val="360"/>
              </a:spcBef>
              <a:spcAft>
                <a:spcPts val="0"/>
              </a:spcAft>
              <a:buNone/>
            </a:pPr>
            <a:r>
              <a:rPr lang="en-US"/>
              <a:t>Elaboration:	Ensure that students understand each argument.</a:t>
            </a:r>
            <a:endParaRPr/>
          </a:p>
          <a:p>
            <a:pPr marL="0" lvl="0" indent="0" algn="l" rtl="0">
              <a:spcBef>
                <a:spcPts val="360"/>
              </a:spcBef>
              <a:spcAft>
                <a:spcPts val="0"/>
              </a:spcAft>
              <a:buNone/>
            </a:pPr>
            <a:endParaRPr/>
          </a:p>
          <a:p>
            <a:pPr marL="0" lvl="0" indent="0" algn="ctr" rtl="0">
              <a:spcBef>
                <a:spcPts val="360"/>
              </a:spcBef>
              <a:spcAft>
                <a:spcPts val="0"/>
              </a:spcAft>
              <a:buNone/>
            </a:pPr>
            <a:r>
              <a:rPr lang="en-US" i="1"/>
              <a:t>Click to next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8</a:t>
            </a:fld>
            <a:endParaRPr sz="1200" b="0" i="0" u="none" strike="noStrike" cap="none">
              <a:solidFill>
                <a:schemeClr val="dk1"/>
              </a:solidFill>
              <a:latin typeface="Times New Roman"/>
              <a:ea typeface="Times New Roman"/>
              <a:cs typeface="Times New Roman"/>
              <a:sym typeface="Times New Roman"/>
            </a:endParaRPr>
          </a:p>
        </p:txBody>
      </p:sp>
      <p:sp>
        <p:nvSpPr>
          <p:cNvPr id="174" name="Google Shape;174;p8: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8: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On slide:	Attorneys for Kuhlmeier… + lower graphic</a:t>
            </a:r>
            <a:endParaRPr/>
          </a:p>
          <a:p>
            <a:pPr marL="0" lvl="0" indent="0" algn="l" rtl="0">
              <a:spcBef>
                <a:spcPts val="360"/>
              </a:spcBef>
              <a:spcAft>
                <a:spcPts val="0"/>
              </a:spcAft>
              <a:buNone/>
            </a:pPr>
            <a:r>
              <a:rPr lang="en-US" i="1"/>
              <a:t>Click 1:	Gavel + According to school…</a:t>
            </a:r>
            <a:endParaRPr/>
          </a:p>
          <a:p>
            <a:pPr marL="0" lvl="0" indent="0" algn="l" rtl="0">
              <a:spcBef>
                <a:spcPts val="360"/>
              </a:spcBef>
              <a:spcAft>
                <a:spcPts val="0"/>
              </a:spcAft>
              <a:buNone/>
            </a:pPr>
            <a:r>
              <a:rPr lang="en-US" i="1"/>
              <a:t>Click 2:	Gavel + The students had…</a:t>
            </a:r>
            <a:endParaRPr/>
          </a:p>
          <a:p>
            <a:pPr marL="0" lvl="0" indent="0" algn="l" rtl="0">
              <a:spcBef>
                <a:spcPts val="360"/>
              </a:spcBef>
              <a:spcAft>
                <a:spcPts val="0"/>
              </a:spcAft>
              <a:buNone/>
            </a:pPr>
            <a:r>
              <a:rPr lang="en-US" i="1"/>
              <a:t>Click 3:	Gavel + The principal’s censorship…</a:t>
            </a:r>
            <a:endParaRPr/>
          </a:p>
          <a:p>
            <a:pPr marL="0" lvl="0" indent="0" algn="l" rtl="0">
              <a:spcBef>
                <a:spcPts val="360"/>
              </a:spcBef>
              <a:spcAft>
                <a:spcPts val="0"/>
              </a:spcAft>
              <a:buNone/>
            </a:pPr>
            <a:endParaRPr/>
          </a:p>
          <a:p>
            <a:pPr marL="0" lvl="0" indent="0" algn="l" rtl="0">
              <a:spcBef>
                <a:spcPts val="360"/>
              </a:spcBef>
              <a:spcAft>
                <a:spcPts val="0"/>
              </a:spcAft>
              <a:buNone/>
            </a:pPr>
            <a:r>
              <a:rPr lang="en-US"/>
              <a:t>Elaboration:	Ensure that students understand each argument.</a:t>
            </a:r>
            <a:endParaRPr/>
          </a:p>
          <a:p>
            <a:pPr marL="0" lvl="0" indent="0" algn="l" rtl="0">
              <a:spcBef>
                <a:spcPts val="360"/>
              </a:spcBef>
              <a:spcAft>
                <a:spcPts val="0"/>
              </a:spcAft>
              <a:buNone/>
            </a:pPr>
            <a:endParaRPr/>
          </a:p>
          <a:p>
            <a:pPr marL="0" lvl="0" indent="0" algn="ctr" rtl="0">
              <a:spcBef>
                <a:spcPts val="360"/>
              </a:spcBef>
              <a:spcAft>
                <a:spcPts val="0"/>
              </a:spcAft>
              <a:buNone/>
            </a:pPr>
            <a:r>
              <a:rPr lang="en-US" i="1"/>
              <a:t>Click to next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sldNum" idx="12"/>
          </p:nvPr>
        </p:nvSpPr>
        <p:spPr>
          <a:xfrm>
            <a:off x="3886200" y="88392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
        <p:nvSpPr>
          <p:cNvPr id="187" name="Google Shape;187;p9:notes"/>
          <p:cNvSpPr>
            <a:spLocks noGrp="1" noRot="1" noChangeAspect="1"/>
          </p:cNvSpPr>
          <p:nvPr>
            <p:ph type="sldImg" idx="2"/>
          </p:nvPr>
        </p:nvSpPr>
        <p:spPr>
          <a:xfrm>
            <a:off x="314325" y="685800"/>
            <a:ext cx="6229350" cy="35052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9:notes"/>
          <p:cNvSpPr txBox="1">
            <a:spLocks noGrp="1"/>
          </p:cNvSpPr>
          <p:nvPr>
            <p:ph type="body" idx="1"/>
          </p:nvPr>
        </p:nvSpPr>
        <p:spPr>
          <a:xfrm>
            <a:off x="914400" y="4419600"/>
            <a:ext cx="50292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On slide:	Hazelwood… + graphic</a:t>
            </a:r>
            <a:endParaRPr/>
          </a:p>
          <a:p>
            <a:pPr marL="0" lvl="0" indent="0" algn="l" rtl="0">
              <a:spcBef>
                <a:spcPts val="360"/>
              </a:spcBef>
              <a:spcAft>
                <a:spcPts val="0"/>
              </a:spcAft>
              <a:buNone/>
            </a:pPr>
            <a:r>
              <a:rPr lang="en-US" i="1"/>
              <a:t>Click 1:	The U.S. Supreme…</a:t>
            </a:r>
            <a:endParaRPr/>
          </a:p>
          <a:p>
            <a:pPr marL="0" lvl="0" indent="0" algn="l" rtl="0">
              <a:spcBef>
                <a:spcPts val="360"/>
              </a:spcBef>
              <a:spcAft>
                <a:spcPts val="0"/>
              </a:spcAft>
              <a:buNone/>
            </a:pPr>
            <a:r>
              <a:rPr lang="en-US" i="1"/>
              <a:t>Click 2:	Can school…(in box)</a:t>
            </a:r>
            <a:endParaRPr/>
          </a:p>
          <a:p>
            <a:pPr marL="0" lvl="0" indent="0" algn="l" rtl="0">
              <a:spcBef>
                <a:spcPts val="360"/>
              </a:spcBef>
              <a:spcAft>
                <a:spcPts val="0"/>
              </a:spcAft>
              <a:buNone/>
            </a:pPr>
            <a:endParaRPr/>
          </a:p>
          <a:p>
            <a:pPr marL="0" lvl="0" indent="0" algn="l" rtl="0">
              <a:spcBef>
                <a:spcPts val="360"/>
              </a:spcBef>
              <a:spcAft>
                <a:spcPts val="0"/>
              </a:spcAft>
              <a:buNone/>
            </a:pPr>
            <a:r>
              <a:rPr lang="en-US"/>
              <a:t>Elaboration:	Ensure that students understand the questions before the court.</a:t>
            </a:r>
            <a:endParaRPr/>
          </a:p>
          <a:p>
            <a:pPr marL="0" lvl="0" indent="0" algn="l" rtl="0">
              <a:spcBef>
                <a:spcPts val="360"/>
              </a:spcBef>
              <a:spcAft>
                <a:spcPts val="0"/>
              </a:spcAft>
              <a:buNone/>
            </a:pPr>
            <a:endParaRPr/>
          </a:p>
          <a:p>
            <a:pPr marL="0" lvl="0" indent="0" algn="ctr" rtl="0">
              <a:spcBef>
                <a:spcPts val="360"/>
              </a:spcBef>
              <a:spcAft>
                <a:spcPts val="0"/>
              </a:spcAft>
              <a:buNone/>
            </a:pPr>
            <a:r>
              <a:rPr lang="en-US" i="1"/>
              <a:t>Click to next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Font typeface="Times New Roman"/>
              <a:buNone/>
              <a:defRPr sz="2400"/>
            </a:lvl1pPr>
            <a:lvl2pPr lvl="1" algn="ctr">
              <a:spcBef>
                <a:spcPts val="400"/>
              </a:spcBef>
              <a:spcAft>
                <a:spcPts val="0"/>
              </a:spcAft>
              <a:buClr>
                <a:schemeClr val="dk1"/>
              </a:buClr>
              <a:buSzPts val="2000"/>
              <a:buFont typeface="Times New Roman"/>
              <a:buNone/>
              <a:defRPr sz="2000"/>
            </a:lvl2pPr>
            <a:lvl3pPr lvl="2" algn="ctr">
              <a:spcBef>
                <a:spcPts val="360"/>
              </a:spcBef>
              <a:spcAft>
                <a:spcPts val="0"/>
              </a:spcAft>
              <a:buClr>
                <a:schemeClr val="dk1"/>
              </a:buClr>
              <a:buSzPts val="1800"/>
              <a:buFont typeface="Times New Roman"/>
              <a:buNone/>
              <a:defRPr sz="1800"/>
            </a:lvl3pPr>
            <a:lvl4pPr lvl="3" algn="ctr">
              <a:spcBef>
                <a:spcPts val="320"/>
              </a:spcBef>
              <a:spcAft>
                <a:spcPts val="0"/>
              </a:spcAft>
              <a:buClr>
                <a:schemeClr val="dk1"/>
              </a:buClr>
              <a:buSzPts val="1600"/>
              <a:buFont typeface="Times New Roman"/>
              <a:buNone/>
              <a:defRPr sz="1600"/>
            </a:lvl4pPr>
            <a:lvl5pPr lvl="4" algn="ctr">
              <a:spcBef>
                <a:spcPts val="320"/>
              </a:spcBef>
              <a:spcAft>
                <a:spcPts val="0"/>
              </a:spcAft>
              <a:buClr>
                <a:schemeClr val="dk1"/>
              </a:buClr>
              <a:buSzPts val="1600"/>
              <a:buFont typeface="Times New Roman"/>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1"/>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2"/>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Font typeface="Times New Roman"/>
              <a:buNone/>
              <a:defRPr sz="2400"/>
            </a:lvl1pPr>
            <a:lvl2pPr marL="914400" lvl="1" indent="-228600" algn="l">
              <a:spcBef>
                <a:spcPts val="400"/>
              </a:spcBef>
              <a:spcAft>
                <a:spcPts val="0"/>
              </a:spcAft>
              <a:buClr>
                <a:schemeClr val="dk1"/>
              </a:buClr>
              <a:buSzPts val="2000"/>
              <a:buFont typeface="Times New Roman"/>
              <a:buNone/>
              <a:defRPr sz="2000"/>
            </a:lvl2pPr>
            <a:lvl3pPr marL="1371600" lvl="2" indent="-228600" algn="l">
              <a:spcBef>
                <a:spcPts val="360"/>
              </a:spcBef>
              <a:spcAft>
                <a:spcPts val="0"/>
              </a:spcAft>
              <a:buClr>
                <a:schemeClr val="dk1"/>
              </a:buClr>
              <a:buSzPts val="1800"/>
              <a:buFont typeface="Times New Roman"/>
              <a:buNone/>
              <a:defRPr sz="1800"/>
            </a:lvl3pPr>
            <a:lvl4pPr marL="1828800" lvl="3" indent="-228600" algn="l">
              <a:spcBef>
                <a:spcPts val="320"/>
              </a:spcBef>
              <a:spcAft>
                <a:spcPts val="0"/>
              </a:spcAft>
              <a:buClr>
                <a:schemeClr val="dk1"/>
              </a:buClr>
              <a:buSzPts val="1600"/>
              <a:buFont typeface="Times New Roman"/>
              <a:buNone/>
              <a:defRPr sz="1600"/>
            </a:lvl4pPr>
            <a:lvl5pPr marL="2286000" lvl="4" indent="-228600" algn="l">
              <a:spcBef>
                <a:spcPts val="320"/>
              </a:spcBef>
              <a:spcAft>
                <a:spcPts val="0"/>
              </a:spcAft>
              <a:buClr>
                <a:schemeClr val="dk1"/>
              </a:buClr>
              <a:buSzPts val="1600"/>
              <a:buFont typeface="Times New Roman"/>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4" name="Google Shape;34;p23"/>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914400" y="1981200"/>
            <a:ext cx="508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2"/>
          </p:nvPr>
        </p:nvSpPr>
        <p:spPr>
          <a:xfrm>
            <a:off x="6197600" y="1981200"/>
            <a:ext cx="508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4"/>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840317" y="365126"/>
            <a:ext cx="105156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840318" y="1681163"/>
            <a:ext cx="5158316"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5"/>
          <p:cNvSpPr txBox="1">
            <a:spLocks noGrp="1"/>
          </p:cNvSpPr>
          <p:nvPr>
            <p:ph type="body" idx="2"/>
          </p:nvPr>
        </p:nvSpPr>
        <p:spPr>
          <a:xfrm>
            <a:off x="840318" y="2505075"/>
            <a:ext cx="5158316"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body" idx="3"/>
          </p:nvPr>
        </p:nvSpPr>
        <p:spPr>
          <a:xfrm>
            <a:off x="6172200" y="1681163"/>
            <a:ext cx="518371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5"/>
          <p:cNvSpPr txBox="1">
            <a:spLocks noGrp="1"/>
          </p:cNvSpPr>
          <p:nvPr>
            <p:ph type="body" idx="4"/>
          </p:nvPr>
        </p:nvSpPr>
        <p:spPr>
          <a:xfrm>
            <a:off x="6172200" y="2505075"/>
            <a:ext cx="518371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5"/>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26"/>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717" y="987426"/>
            <a:ext cx="617220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40318" y="2057400"/>
            <a:ext cx="3932767"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Times New Roman"/>
              <a:buNone/>
              <a:defRPr sz="1600"/>
            </a:lvl1pPr>
            <a:lvl2pPr marL="914400" lvl="1" indent="-228600" algn="l">
              <a:spcBef>
                <a:spcPts val="280"/>
              </a:spcBef>
              <a:spcAft>
                <a:spcPts val="0"/>
              </a:spcAft>
              <a:buClr>
                <a:schemeClr val="dk1"/>
              </a:buClr>
              <a:buSzPts val="1400"/>
              <a:buFont typeface="Times New Roman"/>
              <a:buNone/>
              <a:defRPr sz="1400"/>
            </a:lvl2pPr>
            <a:lvl3pPr marL="1371600" lvl="2" indent="-228600" algn="l">
              <a:spcBef>
                <a:spcPts val="240"/>
              </a:spcBef>
              <a:spcAft>
                <a:spcPts val="0"/>
              </a:spcAft>
              <a:buClr>
                <a:schemeClr val="dk1"/>
              </a:buClr>
              <a:buSzPts val="1200"/>
              <a:buFont typeface="Times New Roman"/>
              <a:buNone/>
              <a:defRPr sz="1200"/>
            </a:lvl3pPr>
            <a:lvl4pPr marL="1828800" lvl="3" indent="-228600" algn="l">
              <a:spcBef>
                <a:spcPts val="200"/>
              </a:spcBef>
              <a:spcAft>
                <a:spcPts val="0"/>
              </a:spcAft>
              <a:buClr>
                <a:schemeClr val="dk1"/>
              </a:buClr>
              <a:buSzPts val="1000"/>
              <a:buFont typeface="Times New Roman"/>
              <a:buNone/>
              <a:defRPr sz="1000"/>
            </a:lvl4pPr>
            <a:lvl5pPr marL="2286000" lvl="4" indent="-228600" algn="l">
              <a:spcBef>
                <a:spcPts val="200"/>
              </a:spcBef>
              <a:spcAft>
                <a:spcPts val="0"/>
              </a:spcAft>
              <a:buClr>
                <a:schemeClr val="dk1"/>
              </a:buClr>
              <a:buSzPts val="1000"/>
              <a:buFont typeface="Times New Roman"/>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717" y="987426"/>
            <a:ext cx="6172200" cy="4873625"/>
          </a:xfrm>
          <a:prstGeom prst="rect">
            <a:avLst/>
          </a:prstGeom>
          <a:noFill/>
          <a:ln>
            <a:noFill/>
          </a:ln>
        </p:spPr>
      </p:sp>
      <p:sp>
        <p:nvSpPr>
          <p:cNvPr id="68" name="Google Shape;68;p28"/>
          <p:cNvSpPr txBox="1">
            <a:spLocks noGrp="1"/>
          </p:cNvSpPr>
          <p:nvPr>
            <p:ph type="body" idx="1"/>
          </p:nvPr>
        </p:nvSpPr>
        <p:spPr>
          <a:xfrm>
            <a:off x="840318" y="2057400"/>
            <a:ext cx="3932767"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Times New Roman"/>
              <a:buNone/>
              <a:defRPr sz="1600"/>
            </a:lvl1pPr>
            <a:lvl2pPr marL="914400" lvl="1" indent="-228600" algn="l">
              <a:spcBef>
                <a:spcPts val="280"/>
              </a:spcBef>
              <a:spcAft>
                <a:spcPts val="0"/>
              </a:spcAft>
              <a:buClr>
                <a:schemeClr val="dk1"/>
              </a:buClr>
              <a:buSzPts val="1400"/>
              <a:buFont typeface="Times New Roman"/>
              <a:buNone/>
              <a:defRPr sz="1400"/>
            </a:lvl2pPr>
            <a:lvl3pPr marL="1371600" lvl="2" indent="-228600" algn="l">
              <a:spcBef>
                <a:spcPts val="240"/>
              </a:spcBef>
              <a:spcAft>
                <a:spcPts val="0"/>
              </a:spcAft>
              <a:buClr>
                <a:schemeClr val="dk1"/>
              </a:buClr>
              <a:buSzPts val="1200"/>
              <a:buFont typeface="Times New Roman"/>
              <a:buNone/>
              <a:defRPr sz="1200"/>
            </a:lvl3pPr>
            <a:lvl4pPr marL="1828800" lvl="3" indent="-228600" algn="l">
              <a:spcBef>
                <a:spcPts val="200"/>
              </a:spcBef>
              <a:spcAft>
                <a:spcPts val="0"/>
              </a:spcAft>
              <a:buClr>
                <a:schemeClr val="dk1"/>
              </a:buClr>
              <a:buSzPts val="1000"/>
              <a:buFont typeface="Times New Roman"/>
              <a:buNone/>
              <a:defRPr sz="1000"/>
            </a:lvl4pPr>
            <a:lvl5pPr marL="2286000" lvl="4" indent="-228600" algn="l">
              <a:spcBef>
                <a:spcPts val="200"/>
              </a:spcBef>
              <a:spcAft>
                <a:spcPts val="0"/>
              </a:spcAft>
              <a:buClr>
                <a:schemeClr val="dk1"/>
              </a:buClr>
              <a:buSzPts val="1000"/>
              <a:buFont typeface="Times New Roman"/>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4038600" y="-1143000"/>
            <a:ext cx="4114800" cy="10363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239000" y="2057400"/>
            <a:ext cx="5486400" cy="2590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955800" y="-431800"/>
            <a:ext cx="5486400" cy="7569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9"/>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oleObject" Target="../embeddings/oleObject7.bin"/><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88"/>
        <p:cNvGrpSpPr/>
        <p:nvPr/>
      </p:nvGrpSpPr>
      <p:grpSpPr>
        <a:xfrm>
          <a:off x="0" y="0"/>
          <a:ext cx="0" cy="0"/>
          <a:chOff x="0" y="0"/>
          <a:chExt cx="0" cy="0"/>
        </a:xfrm>
      </p:grpSpPr>
      <p:sp>
        <p:nvSpPr>
          <p:cNvPr id="89" name="Google Shape;89;p1"/>
          <p:cNvSpPr txBox="1"/>
          <p:nvPr/>
        </p:nvSpPr>
        <p:spPr>
          <a:xfrm>
            <a:off x="2438400" y="2209800"/>
            <a:ext cx="73152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1" u="none" strike="noStrike" cap="none">
                <a:solidFill>
                  <a:schemeClr val="lt1"/>
                </a:solidFill>
                <a:latin typeface="Rockwell"/>
                <a:ea typeface="Rockwell"/>
                <a:cs typeface="Rockwell"/>
                <a:sym typeface="Rockwell"/>
              </a:rPr>
              <a:t>Hazelwood v. Kuhlmeier</a:t>
            </a:r>
            <a:endParaRPr sz="1400" b="1">
              <a:latin typeface="Rockwell"/>
              <a:ea typeface="Rockwell"/>
              <a:cs typeface="Rockwell"/>
              <a:sym typeface="Rockwell"/>
            </a:endParaRPr>
          </a:p>
        </p:txBody>
      </p:sp>
      <p:sp>
        <p:nvSpPr>
          <p:cNvPr id="90" name="Google Shape;90;p1"/>
          <p:cNvSpPr txBox="1"/>
          <p:nvPr/>
        </p:nvSpPr>
        <p:spPr>
          <a:xfrm>
            <a:off x="3048000" y="3200400"/>
            <a:ext cx="60198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a:solidFill>
                  <a:schemeClr val="lt1"/>
                </a:solidFill>
                <a:latin typeface="Rockwell"/>
                <a:ea typeface="Rockwell"/>
                <a:cs typeface="Rockwell"/>
                <a:sym typeface="Rockwell"/>
              </a:rPr>
              <a:t>A First Amendment Case</a:t>
            </a:r>
            <a:endParaRPr sz="2400" i="0" u="none" strike="noStrike" cap="none">
              <a:solidFill>
                <a:schemeClr val="dk1"/>
              </a:solidFill>
              <a:latin typeface="Rockwell"/>
              <a:ea typeface="Rockwell"/>
              <a:cs typeface="Rockwell"/>
              <a:sym typeface="Rockwell"/>
            </a:endParaRPr>
          </a:p>
        </p:txBody>
      </p:sp>
      <p:sp>
        <p:nvSpPr>
          <p:cNvPr id="91" name="Google Shape;91;p1"/>
          <p:cNvSpPr/>
          <p:nvPr/>
        </p:nvSpPr>
        <p:spPr>
          <a:xfrm flipH="1">
            <a:off x="2324100" y="1601000"/>
            <a:ext cx="7543800" cy="2743200"/>
          </a:xfrm>
          <a:prstGeom prst="rect">
            <a:avLst/>
          </a:prstGeom>
          <a:noFill/>
          <a:ln w="76200" cap="flat" cmpd="sng">
            <a:solidFill>
              <a:srgbClr val="3333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pic>
        <p:nvPicPr>
          <p:cNvPr id="92" name="Google Shape;92;p1"/>
          <p:cNvPicPr preferRelativeResize="0"/>
          <p:nvPr/>
        </p:nvPicPr>
        <p:blipFill rotWithShape="1">
          <a:blip r:embed="rId3">
            <a:alphaModFix/>
          </a:blip>
          <a:srcRect/>
          <a:stretch/>
        </p:blipFill>
        <p:spPr>
          <a:xfrm>
            <a:off x="7620001" y="3505200"/>
            <a:ext cx="2335213" cy="2762250"/>
          </a:xfrm>
          <a:prstGeom prst="rect">
            <a:avLst/>
          </a:prstGeom>
          <a:noFill/>
          <a:ln>
            <a:noFill/>
          </a:ln>
        </p:spPr>
      </p:pic>
      <p:sp>
        <p:nvSpPr>
          <p:cNvPr id="93" name="Google Shape;93;p1"/>
          <p:cNvSpPr txBox="1"/>
          <p:nvPr/>
        </p:nvSpPr>
        <p:spPr>
          <a:xfrm>
            <a:off x="1733282" y="6066128"/>
            <a:ext cx="5105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rgbClr val="000099"/>
                </a:solidFill>
                <a:latin typeface="Tahoma"/>
                <a:ea typeface="Tahoma"/>
                <a:cs typeface="Tahoma"/>
                <a:sym typeface="Tahoma"/>
              </a:rPr>
              <a:t>© </a:t>
            </a:r>
            <a:r>
              <a:rPr lang="en-US" sz="1400" b="0" i="0" u="none" strike="noStrike" cap="none">
                <a:solidFill>
                  <a:srgbClr val="000099"/>
                </a:solidFill>
                <a:latin typeface="Tahoma"/>
                <a:ea typeface="Tahoma"/>
                <a:cs typeface="Tahoma"/>
                <a:sym typeface="Tahoma"/>
              </a:rPr>
              <a:t>Constitutional Rights Foundation. All rights reserved.</a:t>
            </a:r>
            <a:endParaRPr sz="2400" b="0" i="0" u="none" strike="noStrike" cap="none">
              <a:solidFill>
                <a:srgbClr val="000099"/>
              </a:solidFill>
              <a:latin typeface="Tahoma"/>
              <a:ea typeface="Tahoma"/>
              <a:cs typeface="Tahoma"/>
              <a:sym typeface="Tahoma"/>
            </a:endParaRPr>
          </a:p>
        </p:txBody>
      </p:sp>
    </p:spTree>
    <p:extLst>
      <p:ext uri="{BB962C8B-B14F-4D97-AF65-F5344CB8AC3E}">
        <p14:creationId xmlns:p14="http://schemas.microsoft.com/office/powerpoint/2010/main" val="160956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
        <p:cNvGrpSpPr/>
        <p:nvPr/>
      </p:nvGrpSpPr>
      <p:grpSpPr>
        <a:xfrm>
          <a:off x="0" y="0"/>
          <a:ext cx="0" cy="0"/>
          <a:chOff x="0" y="0"/>
          <a:chExt cx="0" cy="0"/>
        </a:xfrm>
      </p:grpSpPr>
      <p:sp>
        <p:nvSpPr>
          <p:cNvPr id="199" name="Google Shape;199;p10"/>
          <p:cNvSpPr/>
          <p:nvPr/>
        </p:nvSpPr>
        <p:spPr>
          <a:xfrm>
            <a:off x="2133600" y="2514600"/>
            <a:ext cx="1752600" cy="1066800"/>
          </a:xfrm>
          <a:prstGeom prst="rect">
            <a:avLst/>
          </a:prstGeom>
          <a:solidFill>
            <a:srgbClr val="EAEAEA"/>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0" name="Google Shape;200;p10"/>
          <p:cNvSpPr/>
          <p:nvPr/>
        </p:nvSpPr>
        <p:spPr>
          <a:xfrm>
            <a:off x="8763000" y="3581400"/>
            <a:ext cx="1143000" cy="1371600"/>
          </a:xfrm>
          <a:prstGeom prst="rect">
            <a:avLst/>
          </a:prstGeom>
          <a:solidFill>
            <a:srgbClr val="EAEAEA"/>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1" name="Google Shape;201;p10"/>
          <p:cNvSpPr/>
          <p:nvPr/>
        </p:nvSpPr>
        <p:spPr>
          <a:xfrm>
            <a:off x="2514600" y="5105400"/>
            <a:ext cx="1143000" cy="1371600"/>
          </a:xfrm>
          <a:prstGeom prst="rect">
            <a:avLst/>
          </a:prstGeom>
          <a:solidFill>
            <a:srgbClr val="EAEAEA"/>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2" name="Google Shape;202;p10"/>
          <p:cNvSpPr txBox="1"/>
          <p:nvPr/>
        </p:nvSpPr>
        <p:spPr>
          <a:xfrm>
            <a:off x="2895600" y="304800"/>
            <a:ext cx="6553200" cy="1077178"/>
          </a:xfrm>
          <a:prstGeom prst="rect">
            <a:avLst/>
          </a:prstGeom>
          <a:solidFill>
            <a:srgbClr val="EAEAEA"/>
          </a:solidFill>
          <a:ln w="76200" cap="flat" cmpd="sng">
            <a:solidFill>
              <a:srgbClr val="CC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000099"/>
                </a:solidFill>
                <a:latin typeface="Arial Rounded"/>
                <a:ea typeface="Arial Rounded"/>
                <a:cs typeface="Arial Rounded"/>
                <a:sym typeface="Arial Rounded"/>
              </a:rPr>
              <a:t>You are going to take the case to the Supreme Court.</a:t>
            </a:r>
            <a:endParaRPr sz="2800" b="1" i="0" u="none" strike="noStrike" cap="none">
              <a:solidFill>
                <a:srgbClr val="000099"/>
              </a:solidFill>
              <a:latin typeface="Arial Rounded"/>
              <a:ea typeface="Arial Rounded"/>
              <a:cs typeface="Arial Rounded"/>
              <a:sym typeface="Arial Rounded"/>
            </a:endParaRPr>
          </a:p>
        </p:txBody>
      </p:sp>
      <p:sp>
        <p:nvSpPr>
          <p:cNvPr id="203" name="Google Shape;203;p10"/>
          <p:cNvSpPr txBox="1"/>
          <p:nvPr/>
        </p:nvSpPr>
        <p:spPr>
          <a:xfrm>
            <a:off x="3886200" y="5410200"/>
            <a:ext cx="5638800" cy="946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DDDDDD"/>
                </a:solidFill>
                <a:latin typeface="Arial Rounded"/>
                <a:ea typeface="Arial Rounded"/>
                <a:cs typeface="Arial Rounded"/>
                <a:sym typeface="Arial Rounded"/>
              </a:rPr>
              <a:t>Attorneys for Kuhlmeier and the other students</a:t>
            </a:r>
            <a:endParaRPr sz="2800" b="1" i="0" u="none" strike="noStrike" cap="none">
              <a:solidFill>
                <a:schemeClr val="lt1"/>
              </a:solidFill>
              <a:latin typeface="Arial Rounded"/>
              <a:ea typeface="Arial Rounded"/>
              <a:cs typeface="Arial Rounded"/>
              <a:sym typeface="Arial Rounded"/>
            </a:endParaRPr>
          </a:p>
        </p:txBody>
      </p:sp>
      <p:sp>
        <p:nvSpPr>
          <p:cNvPr id="204" name="Google Shape;204;p10"/>
          <p:cNvSpPr txBox="1"/>
          <p:nvPr/>
        </p:nvSpPr>
        <p:spPr>
          <a:xfrm>
            <a:off x="3124200" y="3810000"/>
            <a:ext cx="5334000" cy="94615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b="1" i="0" u="none" strike="noStrike" cap="none">
                <a:solidFill>
                  <a:srgbClr val="DDDDDD"/>
                </a:solidFill>
                <a:latin typeface="Arial Rounded"/>
                <a:ea typeface="Arial Rounded"/>
                <a:cs typeface="Arial Rounded"/>
                <a:sym typeface="Arial Rounded"/>
              </a:rPr>
              <a:t>Attorneys for the Hazelwood School District</a:t>
            </a:r>
            <a:endParaRPr sz="2800" b="1" i="0" u="none" strike="noStrike" cap="none">
              <a:solidFill>
                <a:schemeClr val="lt1"/>
              </a:solidFill>
              <a:latin typeface="Arial Rounded"/>
              <a:ea typeface="Arial Rounded"/>
              <a:cs typeface="Arial Rounded"/>
              <a:sym typeface="Arial Rounded"/>
            </a:endParaRPr>
          </a:p>
        </p:txBody>
      </p:sp>
      <p:sp>
        <p:nvSpPr>
          <p:cNvPr id="205" name="Google Shape;205;p10"/>
          <p:cNvSpPr txBox="1"/>
          <p:nvPr/>
        </p:nvSpPr>
        <p:spPr>
          <a:xfrm>
            <a:off x="4191000" y="2667001"/>
            <a:ext cx="6705600" cy="519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DDDDDD"/>
                </a:solidFill>
                <a:latin typeface="Arial Rounded"/>
                <a:ea typeface="Arial Rounded"/>
                <a:cs typeface="Arial Rounded"/>
                <a:sym typeface="Arial Rounded"/>
              </a:rPr>
              <a:t>Justices of the U.S. Supreme Court</a:t>
            </a:r>
            <a:endParaRPr sz="2800" b="1" i="0" u="none" strike="noStrike" cap="none">
              <a:solidFill>
                <a:srgbClr val="000099"/>
              </a:solidFill>
              <a:latin typeface="Arial Rounded"/>
              <a:ea typeface="Arial Rounded"/>
              <a:cs typeface="Arial Rounded"/>
              <a:sym typeface="Arial Rounded"/>
            </a:endParaRPr>
          </a:p>
        </p:txBody>
      </p:sp>
      <p:sp>
        <p:nvSpPr>
          <p:cNvPr id="206" name="Google Shape;206;p10"/>
          <p:cNvSpPr txBox="1"/>
          <p:nvPr/>
        </p:nvSpPr>
        <p:spPr>
          <a:xfrm>
            <a:off x="1905000" y="1676401"/>
            <a:ext cx="5181600" cy="5191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DDDDDD"/>
                </a:solidFill>
                <a:latin typeface="Arial Rounded"/>
                <a:ea typeface="Arial Rounded"/>
                <a:cs typeface="Arial Rounded"/>
                <a:sym typeface="Arial Rounded"/>
              </a:rPr>
              <a:t>You will take the roles of:</a:t>
            </a:r>
            <a:endParaRPr sz="1400"/>
          </a:p>
        </p:txBody>
      </p:sp>
      <p:pic>
        <p:nvPicPr>
          <p:cNvPr id="207" name="Google Shape;207;p10"/>
          <p:cNvPicPr preferRelativeResize="0"/>
          <p:nvPr/>
        </p:nvPicPr>
        <p:blipFill rotWithShape="1">
          <a:blip r:embed="rId3">
            <a:alphaModFix/>
          </a:blip>
          <a:srcRect/>
          <a:stretch/>
        </p:blipFill>
        <p:spPr>
          <a:xfrm>
            <a:off x="2133601" y="2590800"/>
            <a:ext cx="1725613" cy="920750"/>
          </a:xfrm>
          <a:prstGeom prst="rect">
            <a:avLst/>
          </a:prstGeom>
          <a:noFill/>
          <a:ln>
            <a:noFill/>
          </a:ln>
        </p:spPr>
      </p:pic>
      <p:pic>
        <p:nvPicPr>
          <p:cNvPr id="208" name="Google Shape;208;p10"/>
          <p:cNvPicPr preferRelativeResize="0"/>
          <p:nvPr/>
        </p:nvPicPr>
        <p:blipFill rotWithShape="1">
          <a:blip r:embed="rId4">
            <a:alphaModFix/>
          </a:blip>
          <a:srcRect/>
          <a:stretch/>
        </p:blipFill>
        <p:spPr>
          <a:xfrm>
            <a:off x="8888414" y="3733800"/>
            <a:ext cx="865187" cy="1143000"/>
          </a:xfrm>
          <a:prstGeom prst="rect">
            <a:avLst/>
          </a:prstGeom>
          <a:noFill/>
          <a:ln>
            <a:noFill/>
          </a:ln>
        </p:spPr>
      </p:pic>
      <p:pic>
        <p:nvPicPr>
          <p:cNvPr id="209" name="Google Shape;209;p10"/>
          <p:cNvPicPr preferRelativeResize="0"/>
          <p:nvPr/>
        </p:nvPicPr>
        <p:blipFill rotWithShape="1">
          <a:blip r:embed="rId5">
            <a:alphaModFix/>
          </a:blip>
          <a:srcRect/>
          <a:stretch/>
        </p:blipFill>
        <p:spPr>
          <a:xfrm>
            <a:off x="2563814" y="5257800"/>
            <a:ext cx="865187" cy="1143000"/>
          </a:xfrm>
          <a:prstGeom prst="rect">
            <a:avLst/>
          </a:prstGeom>
          <a:noFill/>
          <a:ln>
            <a:noFill/>
          </a:ln>
        </p:spPr>
      </p:pic>
    </p:spTree>
    <p:extLst>
      <p:ext uri="{BB962C8B-B14F-4D97-AF65-F5344CB8AC3E}">
        <p14:creationId xmlns:p14="http://schemas.microsoft.com/office/powerpoint/2010/main" val="218005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5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 calcmode="lin" valueType="num">
                                      <p:cBhvr additive="base">
                                        <p:cTn id="12" dur="500"/>
                                        <p:tgtEl>
                                          <p:spTgt spid="205"/>
                                        </p:tgtEl>
                                        <p:attrNameLst>
                                          <p:attrName>ppt_x</p:attrName>
                                        </p:attrNameLst>
                                      </p:cBhvr>
                                      <p:tavLst>
                                        <p:tav tm="0">
                                          <p:val>
                                            <p:strVal val="#ppt_x+1"/>
                                          </p:val>
                                        </p:tav>
                                        <p:tav tm="100000">
                                          <p:val>
                                            <p:strVal val="#ppt_x"/>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07"/>
                                        </p:tgtEl>
                                        <p:attrNameLst>
                                          <p:attrName>style.visibility</p:attrName>
                                        </p:attrNameLst>
                                      </p:cBhvr>
                                      <p:to>
                                        <p:strVal val="visible"/>
                                      </p:to>
                                    </p:set>
                                  </p:childTnLst>
                                </p:cTn>
                              </p:par>
                            </p:childTnLst>
                          </p:cTn>
                        </p:par>
                        <p:par>
                          <p:cTn id="16" fill="hold">
                            <p:stCondLst>
                              <p:cond delay="501"/>
                            </p:stCondLst>
                            <p:childTnLst>
                              <p:par>
                                <p:cTn id="17" presetID="1" presetClass="entr" presetSubtype="0" fill="hold" nodeType="after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childTnLst>
                          </p:cTn>
                        </p:par>
                        <p:par>
                          <p:cTn id="19" fill="hold">
                            <p:stCondLst>
                              <p:cond delay="501"/>
                            </p:stCondLst>
                            <p:childTnLst>
                              <p:par>
                                <p:cTn id="20" presetID="1" presetClass="entr" presetSubtype="0" fill="hold" nodeType="afterEffect">
                                  <p:stCondLst>
                                    <p:cond delay="1000"/>
                                  </p:stCondLst>
                                  <p:childTnLst>
                                    <p:set>
                                      <p:cBhvr>
                                        <p:cTn id="21" dur="1" fill="hold">
                                          <p:stCondLst>
                                            <p:cond delay="0"/>
                                          </p:stCondLst>
                                        </p:cTn>
                                        <p:tgtEl>
                                          <p:spTgt spid="204"/>
                                        </p:tgtEl>
                                        <p:attrNameLst>
                                          <p:attrName>style.visibility</p:attrName>
                                        </p:attrNameLst>
                                      </p:cBhvr>
                                      <p:to>
                                        <p:strVal val="visible"/>
                                      </p:to>
                                    </p:set>
                                  </p:childTnLst>
                                </p:cTn>
                              </p:par>
                            </p:childTnLst>
                          </p:cTn>
                        </p:par>
                        <p:par>
                          <p:cTn id="22" fill="hold">
                            <p:stCondLst>
                              <p:cond delay="1501"/>
                            </p:stCondLst>
                            <p:childTnLst>
                              <p:par>
                                <p:cTn id="23" presetID="1" presetClass="entr" presetSubtype="0" fill="hold" nodeType="after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childTnLst>
                          </p:cTn>
                        </p:par>
                        <p:par>
                          <p:cTn id="25" fill="hold">
                            <p:stCondLst>
                              <p:cond delay="1501"/>
                            </p:stCondLst>
                            <p:childTnLst>
                              <p:par>
                                <p:cTn id="26" presetID="1" presetClass="entr" presetSubtype="0" fill="hold" nodeType="afterEffect">
                                  <p:stCondLst>
                                    <p:cond delay="0"/>
                                  </p:stCondLst>
                                  <p:childTnLst>
                                    <p:set>
                                      <p:cBhvr>
                                        <p:cTn id="27" dur="1" fill="hold">
                                          <p:stCondLst>
                                            <p:cond delay="0"/>
                                          </p:stCondLst>
                                        </p:cTn>
                                        <p:tgtEl>
                                          <p:spTgt spid="200"/>
                                        </p:tgtEl>
                                        <p:attrNameLst>
                                          <p:attrName>style.visibility</p:attrName>
                                        </p:attrNameLst>
                                      </p:cBhvr>
                                      <p:to>
                                        <p:strVal val="visible"/>
                                      </p:to>
                                    </p:set>
                                  </p:childTnLst>
                                </p:cTn>
                              </p:par>
                            </p:childTnLst>
                          </p:cTn>
                        </p:par>
                        <p:par>
                          <p:cTn id="28" fill="hold">
                            <p:stCondLst>
                              <p:cond delay="1501"/>
                            </p:stCondLst>
                            <p:childTnLst>
                              <p:par>
                                <p:cTn id="29" presetID="2" presetClass="entr" presetSubtype="4" fill="hold" nodeType="afterEffect">
                                  <p:stCondLst>
                                    <p:cond delay="1000"/>
                                  </p:stCondLst>
                                  <p:childTnLst>
                                    <p:set>
                                      <p:cBhvr>
                                        <p:cTn id="30" dur="1" fill="hold">
                                          <p:stCondLst>
                                            <p:cond delay="0"/>
                                          </p:stCondLst>
                                        </p:cTn>
                                        <p:tgtEl>
                                          <p:spTgt spid="203"/>
                                        </p:tgtEl>
                                        <p:attrNameLst>
                                          <p:attrName>style.visibility</p:attrName>
                                        </p:attrNameLst>
                                      </p:cBhvr>
                                      <p:to>
                                        <p:strVal val="visible"/>
                                      </p:to>
                                    </p:set>
                                    <p:anim calcmode="lin" valueType="num">
                                      <p:cBhvr additive="base">
                                        <p:cTn id="31" dur="500"/>
                                        <p:tgtEl>
                                          <p:spTgt spid="203"/>
                                        </p:tgtEl>
                                        <p:attrNameLst>
                                          <p:attrName>ppt_y</p:attrName>
                                        </p:attrNameLst>
                                      </p:cBhvr>
                                      <p:tavLst>
                                        <p:tav tm="0">
                                          <p:val>
                                            <p:strVal val="#ppt_y+1"/>
                                          </p:val>
                                        </p:tav>
                                        <p:tav tm="100000">
                                          <p:val>
                                            <p:strVal val="#ppt_y"/>
                                          </p:val>
                                        </p:tav>
                                      </p:tavLst>
                                    </p:anim>
                                  </p:childTnLst>
                                </p:cTn>
                              </p:par>
                            </p:childTnLst>
                          </p:cTn>
                        </p:par>
                        <p:par>
                          <p:cTn id="32" fill="hold">
                            <p:stCondLst>
                              <p:cond delay="3001"/>
                            </p:stCondLst>
                            <p:childTnLst>
                              <p:par>
                                <p:cTn id="33" presetID="1" presetClass="entr" presetSubtype="0" fill="hold" nodeType="afterEffect">
                                  <p:stCondLst>
                                    <p:cond delay="0"/>
                                  </p:stCondLst>
                                  <p:childTnLst>
                                    <p:set>
                                      <p:cBhvr>
                                        <p:cTn id="34" dur="1" fill="hold">
                                          <p:stCondLst>
                                            <p:cond delay="0"/>
                                          </p:stCondLst>
                                        </p:cTn>
                                        <p:tgtEl>
                                          <p:spTgt spid="209"/>
                                        </p:tgtEl>
                                        <p:attrNameLst>
                                          <p:attrName>style.visibility</p:attrName>
                                        </p:attrNameLst>
                                      </p:cBhvr>
                                      <p:to>
                                        <p:strVal val="visible"/>
                                      </p:to>
                                    </p:set>
                                  </p:childTnLst>
                                </p:cTn>
                              </p:par>
                            </p:childTnLst>
                          </p:cTn>
                        </p:par>
                        <p:par>
                          <p:cTn id="35" fill="hold">
                            <p:stCondLst>
                              <p:cond delay="3001"/>
                            </p:stCondLst>
                            <p:childTnLst>
                              <p:par>
                                <p:cTn id="36" presetID="1" presetClass="entr" presetSubtype="0" fill="hold" nodeType="afterEffect">
                                  <p:stCondLst>
                                    <p:cond delay="0"/>
                                  </p:stCondLst>
                                  <p:childTnLst>
                                    <p:set>
                                      <p:cBhvr>
                                        <p:cTn id="37"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14"/>
        <p:cNvGrpSpPr/>
        <p:nvPr/>
      </p:nvGrpSpPr>
      <p:grpSpPr>
        <a:xfrm>
          <a:off x="0" y="0"/>
          <a:ext cx="0" cy="0"/>
          <a:chOff x="0" y="0"/>
          <a:chExt cx="0" cy="0"/>
        </a:xfrm>
      </p:grpSpPr>
      <p:sp>
        <p:nvSpPr>
          <p:cNvPr id="215" name="Google Shape;215;p11"/>
          <p:cNvSpPr txBox="1"/>
          <p:nvPr/>
        </p:nvSpPr>
        <p:spPr>
          <a:xfrm>
            <a:off x="1981200" y="310650"/>
            <a:ext cx="8382000" cy="5191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C00000"/>
                </a:solidFill>
                <a:latin typeface="Rockwell"/>
                <a:ea typeface="Rockwell"/>
                <a:cs typeface="Rockwell"/>
                <a:sym typeface="Rockwell"/>
              </a:rPr>
              <a:t>To prepare for the case...</a:t>
            </a:r>
            <a:endParaRPr sz="2400" b="1" i="0" u="none" strike="noStrike" cap="none">
              <a:solidFill>
                <a:srgbClr val="C00000"/>
              </a:solidFill>
              <a:latin typeface="Times New Roman"/>
              <a:ea typeface="Times New Roman"/>
              <a:cs typeface="Times New Roman"/>
              <a:sym typeface="Times New Roman"/>
            </a:endParaRPr>
          </a:p>
        </p:txBody>
      </p:sp>
      <p:sp>
        <p:nvSpPr>
          <p:cNvPr id="216" name="Google Shape;216;p11"/>
          <p:cNvSpPr txBox="1"/>
          <p:nvPr/>
        </p:nvSpPr>
        <p:spPr>
          <a:xfrm>
            <a:off x="2286000" y="3657600"/>
            <a:ext cx="7600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0000CC"/>
                </a:solidFill>
                <a:latin typeface="Times New Roman"/>
                <a:ea typeface="Times New Roman"/>
                <a:cs typeface="Times New Roman"/>
                <a:sym typeface="Times New Roman"/>
              </a:rPr>
              <a:t>Justices of the U.S. Supreme Court:</a:t>
            </a:r>
            <a:r>
              <a:rPr lang="en-US" sz="2400" b="0" i="0" u="none" strike="noStrike" cap="none">
                <a:solidFill>
                  <a:schemeClr val="dk1"/>
                </a:solidFill>
                <a:latin typeface="Times New Roman"/>
                <a:ea typeface="Times New Roman"/>
                <a:cs typeface="Times New Roman"/>
                <a:sym typeface="Times New Roman"/>
              </a:rPr>
              <a:t> Create at least three questions to ask each side to help you determine the case.</a:t>
            </a:r>
            <a:endParaRPr sz="1400"/>
          </a:p>
        </p:txBody>
      </p:sp>
      <p:sp>
        <p:nvSpPr>
          <p:cNvPr id="217" name="Google Shape;217;p11"/>
          <p:cNvSpPr txBox="1"/>
          <p:nvPr/>
        </p:nvSpPr>
        <p:spPr>
          <a:xfrm>
            <a:off x="2286000" y="2286000"/>
            <a:ext cx="76002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990099"/>
                </a:solidFill>
                <a:latin typeface="Times New Roman"/>
                <a:ea typeface="Times New Roman"/>
                <a:cs typeface="Times New Roman"/>
                <a:sym typeface="Times New Roman"/>
              </a:rPr>
              <a:t>Attorneys for Kuhlmeier:</a:t>
            </a:r>
            <a:r>
              <a:rPr lang="en-US" sz="2400" b="0" i="0" u="none" strike="noStrike" cap="none">
                <a:solidFill>
                  <a:schemeClr val="dk1"/>
                </a:solidFill>
                <a:latin typeface="Times New Roman"/>
                <a:ea typeface="Times New Roman"/>
                <a:cs typeface="Times New Roman"/>
                <a:sym typeface="Times New Roman"/>
              </a:rPr>
              <a:t> Create arguments that the students’ 1st Amendment rights were violated by the principal removing their articles from the paper.</a:t>
            </a:r>
            <a:endParaRPr sz="1400"/>
          </a:p>
        </p:txBody>
      </p:sp>
      <p:sp>
        <p:nvSpPr>
          <p:cNvPr id="218" name="Google Shape;218;p11"/>
          <p:cNvSpPr txBox="1"/>
          <p:nvPr/>
        </p:nvSpPr>
        <p:spPr>
          <a:xfrm>
            <a:off x="2286000" y="990600"/>
            <a:ext cx="76002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009900"/>
                </a:solidFill>
                <a:latin typeface="Times New Roman"/>
                <a:ea typeface="Times New Roman"/>
                <a:cs typeface="Times New Roman"/>
                <a:sym typeface="Times New Roman"/>
              </a:rPr>
              <a:t>Attorneys for Hazelwood:</a:t>
            </a:r>
            <a:r>
              <a:rPr lang="en-US" sz="2400" b="0" i="0" u="none" strike="noStrike" cap="none">
                <a:solidFill>
                  <a:schemeClr val="dk1"/>
                </a:solidFill>
                <a:latin typeface="Times New Roman"/>
                <a:ea typeface="Times New Roman"/>
                <a:cs typeface="Times New Roman"/>
                <a:sym typeface="Times New Roman"/>
              </a:rPr>
              <a:t> Create arguments to convince the justices that the principal had a right to censor the newspaper and acted reasonably.</a:t>
            </a:r>
            <a:endParaRPr sz="1400"/>
          </a:p>
        </p:txBody>
      </p:sp>
      <p:sp>
        <p:nvSpPr>
          <p:cNvPr id="219" name="Google Shape;219;p11"/>
          <p:cNvSpPr txBox="1"/>
          <p:nvPr/>
        </p:nvSpPr>
        <p:spPr>
          <a:xfrm>
            <a:off x="3124200" y="5310175"/>
            <a:ext cx="59436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C00000"/>
                </a:solidFill>
                <a:latin typeface="Times New Roman"/>
                <a:ea typeface="Times New Roman"/>
                <a:cs typeface="Times New Roman"/>
                <a:sym typeface="Times New Roman"/>
              </a:rPr>
              <a:t>D</a:t>
            </a:r>
            <a:r>
              <a:rPr lang="en-US" sz="2400" b="1" i="0" u="none" strike="noStrike" cap="none">
                <a:solidFill>
                  <a:srgbClr val="C00000"/>
                </a:solidFill>
                <a:latin typeface="Times New Roman"/>
                <a:ea typeface="Times New Roman"/>
                <a:cs typeface="Times New Roman"/>
                <a:sym typeface="Times New Roman"/>
              </a:rPr>
              <a:t>ecide who will represent your group to perform the moot court.</a:t>
            </a:r>
            <a:endParaRPr sz="1400"/>
          </a:p>
        </p:txBody>
      </p:sp>
      <p:cxnSp>
        <p:nvCxnSpPr>
          <p:cNvPr id="220" name="Google Shape;220;p11"/>
          <p:cNvCxnSpPr/>
          <p:nvPr/>
        </p:nvCxnSpPr>
        <p:spPr>
          <a:xfrm>
            <a:off x="2167800" y="2188025"/>
            <a:ext cx="7732800" cy="35100"/>
          </a:xfrm>
          <a:prstGeom prst="straightConnector1">
            <a:avLst/>
          </a:prstGeom>
          <a:noFill/>
          <a:ln w="38100" cap="flat" cmpd="sng">
            <a:solidFill>
              <a:srgbClr val="00FF00"/>
            </a:solidFill>
            <a:prstDash val="solid"/>
            <a:round/>
            <a:headEnd type="none" w="med" len="med"/>
            <a:tailEnd type="none" w="med" len="med"/>
          </a:ln>
        </p:spPr>
      </p:cxnSp>
      <p:cxnSp>
        <p:nvCxnSpPr>
          <p:cNvPr id="221" name="Google Shape;221;p11"/>
          <p:cNvCxnSpPr/>
          <p:nvPr/>
        </p:nvCxnSpPr>
        <p:spPr>
          <a:xfrm>
            <a:off x="2167800" y="4660813"/>
            <a:ext cx="7732800" cy="35100"/>
          </a:xfrm>
          <a:prstGeom prst="straightConnector1">
            <a:avLst/>
          </a:prstGeom>
          <a:noFill/>
          <a:ln w="38100" cap="flat" cmpd="sng">
            <a:solidFill>
              <a:srgbClr val="00FF00"/>
            </a:solidFill>
            <a:prstDash val="solid"/>
            <a:round/>
            <a:headEnd type="none" w="med" len="med"/>
            <a:tailEnd type="none" w="med" len="med"/>
          </a:ln>
        </p:spPr>
      </p:cxnSp>
      <p:cxnSp>
        <p:nvCxnSpPr>
          <p:cNvPr id="222" name="Google Shape;222;p11"/>
          <p:cNvCxnSpPr/>
          <p:nvPr/>
        </p:nvCxnSpPr>
        <p:spPr>
          <a:xfrm>
            <a:off x="2153400" y="3581388"/>
            <a:ext cx="7732800" cy="35100"/>
          </a:xfrm>
          <a:prstGeom prst="straightConnector1">
            <a:avLst/>
          </a:prstGeom>
          <a:noFill/>
          <a:ln w="38100" cap="flat" cmpd="sng">
            <a:solidFill>
              <a:srgbClr val="00FF00"/>
            </a:solidFill>
            <a:prstDash val="solid"/>
            <a:round/>
            <a:headEnd type="none" w="med" len="med"/>
            <a:tailEnd type="none" w="med" len="med"/>
          </a:ln>
        </p:spPr>
      </p:cxnSp>
    </p:spTree>
    <p:extLst>
      <p:ext uri="{BB962C8B-B14F-4D97-AF65-F5344CB8AC3E}">
        <p14:creationId xmlns:p14="http://schemas.microsoft.com/office/powerpoint/2010/main" val="385403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27"/>
        <p:cNvGrpSpPr/>
        <p:nvPr/>
      </p:nvGrpSpPr>
      <p:grpSpPr>
        <a:xfrm>
          <a:off x="0" y="0"/>
          <a:ext cx="0" cy="0"/>
          <a:chOff x="0" y="0"/>
          <a:chExt cx="0" cy="0"/>
        </a:xfrm>
      </p:grpSpPr>
      <p:sp>
        <p:nvSpPr>
          <p:cNvPr id="228" name="Google Shape;228;p12"/>
          <p:cNvSpPr txBox="1"/>
          <p:nvPr/>
        </p:nvSpPr>
        <p:spPr>
          <a:xfrm>
            <a:off x="1676400" y="600300"/>
            <a:ext cx="5623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C00000"/>
                </a:solidFill>
                <a:latin typeface="Arial Black"/>
                <a:ea typeface="Arial Black"/>
                <a:cs typeface="Arial Black"/>
                <a:sym typeface="Arial Black"/>
              </a:rPr>
              <a:t>Rules for the Oral Argument:</a:t>
            </a:r>
            <a:endParaRPr sz="1400"/>
          </a:p>
        </p:txBody>
      </p:sp>
      <p:sp>
        <p:nvSpPr>
          <p:cNvPr id="229" name="Google Shape;229;p12"/>
          <p:cNvSpPr txBox="1"/>
          <p:nvPr/>
        </p:nvSpPr>
        <p:spPr>
          <a:xfrm>
            <a:off x="1866900" y="1293813"/>
            <a:ext cx="64896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1.  Attorneys for </a:t>
            </a:r>
            <a:r>
              <a:rPr lang="en-US" sz="2000" b="0" i="0" u="none" strike="noStrike" cap="none">
                <a:solidFill>
                  <a:srgbClr val="009900"/>
                </a:solidFill>
                <a:latin typeface="Arial Black"/>
                <a:ea typeface="Arial Black"/>
                <a:cs typeface="Arial Black"/>
                <a:sym typeface="Arial Black"/>
              </a:rPr>
              <a:t>Hazelwood</a:t>
            </a:r>
            <a:r>
              <a:rPr lang="en-US" sz="2000" b="0" i="0" u="none" strike="noStrike" cap="none">
                <a:solidFill>
                  <a:srgbClr val="CC9900"/>
                </a:solidFill>
                <a:latin typeface="Arial Black"/>
                <a:ea typeface="Arial Black"/>
                <a:cs typeface="Arial Black"/>
                <a:sym typeface="Arial Black"/>
              </a:rPr>
              <a:t> </a:t>
            </a:r>
            <a:r>
              <a:rPr lang="en-US" sz="2000" b="0" i="0" u="none" strike="noStrike" cap="none">
                <a:solidFill>
                  <a:schemeClr val="dk1"/>
                </a:solidFill>
                <a:latin typeface="Arial Black"/>
                <a:ea typeface="Arial Black"/>
                <a:cs typeface="Arial Black"/>
                <a:sym typeface="Arial Black"/>
              </a:rPr>
              <a:t>will present </a:t>
            </a:r>
            <a:endParaRPr sz="2000" b="0" i="0" u="none" strike="noStrike" cap="none">
              <a:solidFill>
                <a:schemeClr val="dk1"/>
              </a:solidFill>
              <a:latin typeface="Arial Black"/>
              <a:ea typeface="Arial Black"/>
              <a:cs typeface="Arial Black"/>
              <a:sym typeface="Arial Black"/>
            </a:endParaRPr>
          </a:p>
          <a:p>
            <a:pPr marL="0" marR="0" lvl="0" indent="457200"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first.</a:t>
            </a:r>
            <a:endParaRPr sz="1400"/>
          </a:p>
        </p:txBody>
      </p:sp>
      <p:sp>
        <p:nvSpPr>
          <p:cNvPr id="230" name="Google Shape;230;p12"/>
          <p:cNvSpPr txBox="1"/>
          <p:nvPr/>
        </p:nvSpPr>
        <p:spPr>
          <a:xfrm>
            <a:off x="1866900" y="1962938"/>
            <a:ext cx="68310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2.  Attorneys for </a:t>
            </a:r>
            <a:r>
              <a:rPr lang="en-US" sz="2000" b="0" i="0" u="none" strike="noStrike" cap="none">
                <a:solidFill>
                  <a:srgbClr val="990099"/>
                </a:solidFill>
                <a:latin typeface="Arial Black"/>
                <a:ea typeface="Arial Black"/>
                <a:cs typeface="Arial Black"/>
                <a:sym typeface="Arial Black"/>
              </a:rPr>
              <a:t>Kuhlmeier</a:t>
            </a:r>
            <a:r>
              <a:rPr lang="en-US" sz="2000" b="0" i="0" u="none" strike="noStrike" cap="none">
                <a:solidFill>
                  <a:schemeClr val="dk1"/>
                </a:solidFill>
                <a:latin typeface="Arial Black"/>
                <a:ea typeface="Arial Black"/>
                <a:cs typeface="Arial Black"/>
                <a:sym typeface="Arial Black"/>
              </a:rPr>
              <a:t> will present </a:t>
            </a:r>
            <a:endParaRPr sz="2000" b="0" i="0" u="none" strike="noStrike" cap="none">
              <a:solidFill>
                <a:schemeClr val="dk1"/>
              </a:solidFill>
              <a:latin typeface="Arial Black"/>
              <a:ea typeface="Arial Black"/>
              <a:cs typeface="Arial Black"/>
              <a:sym typeface="Arial Black"/>
            </a:endParaRPr>
          </a:p>
          <a:p>
            <a:pPr marL="0" marR="0" lvl="0" indent="457200"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second.</a:t>
            </a:r>
            <a:endParaRPr sz="1400"/>
          </a:p>
        </p:txBody>
      </p:sp>
      <p:sp>
        <p:nvSpPr>
          <p:cNvPr id="231" name="Google Shape;231;p12"/>
          <p:cNvSpPr txBox="1"/>
          <p:nvPr/>
        </p:nvSpPr>
        <p:spPr>
          <a:xfrm>
            <a:off x="1866900" y="2633675"/>
            <a:ext cx="8458200" cy="708000"/>
          </a:xfrm>
          <a:prstGeom prst="rect">
            <a:avLst/>
          </a:prstGeom>
          <a:noFill/>
          <a:ln>
            <a:noFill/>
          </a:ln>
        </p:spPr>
        <p:txBody>
          <a:bodyPr spcFirstLastPara="1" wrap="square" lIns="91425" tIns="45700" rIns="91425" bIns="45700" anchor="t" anchorCtr="0">
            <a:spAutoFit/>
          </a:bodyPr>
          <a:lstStyle/>
          <a:p>
            <a:pPr marL="452438" marR="0" lvl="0" indent="-452438"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3.  </a:t>
            </a:r>
            <a:r>
              <a:rPr lang="en-US" sz="2000" b="0" i="0" u="none" strike="noStrike" cap="none">
                <a:solidFill>
                  <a:srgbClr val="333399"/>
                </a:solidFill>
                <a:latin typeface="Arial Black"/>
                <a:ea typeface="Arial Black"/>
                <a:cs typeface="Arial Black"/>
                <a:sym typeface="Arial Black"/>
              </a:rPr>
              <a:t>Justices</a:t>
            </a:r>
            <a:r>
              <a:rPr lang="en-US" sz="2000" b="0" i="0" u="none" strike="noStrike" cap="none">
                <a:solidFill>
                  <a:schemeClr val="dk1"/>
                </a:solidFill>
                <a:latin typeface="Arial Black"/>
                <a:ea typeface="Arial Black"/>
                <a:cs typeface="Arial Black"/>
                <a:sym typeface="Arial Black"/>
              </a:rPr>
              <a:t> will ask questions of both sides during the 	 arguments.</a:t>
            </a:r>
            <a:endParaRPr sz="2400" b="0" i="0" u="none" strike="noStrike" cap="none">
              <a:solidFill>
                <a:schemeClr val="dk1"/>
              </a:solidFill>
              <a:latin typeface="Arial Black"/>
              <a:ea typeface="Arial Black"/>
              <a:cs typeface="Arial Black"/>
              <a:sym typeface="Arial Black"/>
            </a:endParaRPr>
          </a:p>
        </p:txBody>
      </p:sp>
      <p:sp>
        <p:nvSpPr>
          <p:cNvPr id="232" name="Google Shape;232;p12"/>
          <p:cNvSpPr txBox="1"/>
          <p:nvPr/>
        </p:nvSpPr>
        <p:spPr>
          <a:xfrm>
            <a:off x="1676400" y="3837225"/>
            <a:ext cx="3960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333399"/>
                </a:solidFill>
                <a:latin typeface="Arial Black"/>
                <a:ea typeface="Arial Black"/>
                <a:cs typeface="Arial Black"/>
                <a:sym typeface="Arial Black"/>
              </a:rPr>
              <a:t>The Justices’ Decision</a:t>
            </a:r>
            <a:endParaRPr sz="1400"/>
          </a:p>
        </p:txBody>
      </p:sp>
      <p:sp>
        <p:nvSpPr>
          <p:cNvPr id="233" name="Google Shape;233;p12"/>
          <p:cNvSpPr txBox="1"/>
          <p:nvPr/>
        </p:nvSpPr>
        <p:spPr>
          <a:xfrm>
            <a:off x="1828800" y="4381738"/>
            <a:ext cx="8534400" cy="1615787"/>
          </a:xfrm>
          <a:prstGeom prst="rect">
            <a:avLst/>
          </a:prstGeom>
          <a:noFill/>
          <a:ln>
            <a:noFill/>
          </a:ln>
        </p:spPr>
        <p:txBody>
          <a:bodyPr spcFirstLastPara="1" wrap="square" lIns="91425" tIns="45700" rIns="91425" bIns="45700" anchor="t" anchorCtr="0">
            <a:spAutoFit/>
          </a:bodyPr>
          <a:lstStyle/>
          <a:p>
            <a:pPr marL="404812" marR="0" lvl="0" indent="-404812"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1.  After oral arguments, the justices will meet and discuss the case. </a:t>
            </a:r>
            <a:endParaRPr sz="1400"/>
          </a:p>
          <a:p>
            <a:pPr marL="404813" marR="0" lvl="0" indent="-404813" algn="l" rtl="0">
              <a:lnSpc>
                <a:spcPct val="30000"/>
              </a:lnSpc>
              <a:spcBef>
                <a:spcPts val="0"/>
              </a:spcBef>
              <a:spcAft>
                <a:spcPts val="0"/>
              </a:spcAft>
              <a:buNone/>
            </a:pPr>
            <a:endParaRPr sz="2000" b="0" i="0" u="none" strike="noStrike" cap="none">
              <a:solidFill>
                <a:schemeClr val="dk1"/>
              </a:solidFill>
              <a:latin typeface="Arial Black"/>
              <a:ea typeface="Arial Black"/>
              <a:cs typeface="Arial Black"/>
              <a:sym typeface="Arial Black"/>
            </a:endParaRPr>
          </a:p>
          <a:p>
            <a:pPr marL="404812" marR="0" lvl="0" indent="-404812"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2.  Then they will vote.</a:t>
            </a:r>
            <a:endParaRPr sz="2000" b="0" i="0" u="none" strike="noStrike" cap="none">
              <a:solidFill>
                <a:schemeClr val="dk1"/>
              </a:solidFill>
              <a:latin typeface="Arial Black"/>
              <a:ea typeface="Arial Black"/>
              <a:cs typeface="Arial Black"/>
              <a:sym typeface="Arial Black"/>
            </a:endParaRPr>
          </a:p>
          <a:p>
            <a:pPr marL="404813" marR="0" lvl="0" indent="-404813" algn="l" rtl="0">
              <a:spcBef>
                <a:spcPts val="0"/>
              </a:spcBef>
              <a:spcAft>
                <a:spcPts val="0"/>
              </a:spcAft>
              <a:buNone/>
            </a:pPr>
            <a:endParaRPr sz="900">
              <a:solidFill>
                <a:schemeClr val="dk1"/>
              </a:solidFill>
              <a:latin typeface="Arial Black"/>
              <a:ea typeface="Arial Black"/>
              <a:cs typeface="Arial Black"/>
              <a:sym typeface="Arial Black"/>
            </a:endParaRPr>
          </a:p>
          <a:p>
            <a:pPr marL="404813" marR="0" lvl="0" indent="-404813" algn="l" rtl="0">
              <a:lnSpc>
                <a:spcPct val="120000"/>
              </a:lnSpc>
              <a:spcBef>
                <a:spcPts val="0"/>
              </a:spcBef>
              <a:spcAft>
                <a:spcPts val="0"/>
              </a:spcAft>
              <a:buNone/>
            </a:pPr>
            <a:r>
              <a:rPr lang="en-US" sz="2000" b="0" i="0" u="none" strike="noStrike" cap="none">
                <a:solidFill>
                  <a:schemeClr val="dk1"/>
                </a:solidFill>
                <a:latin typeface="Arial Black"/>
                <a:ea typeface="Arial Black"/>
                <a:cs typeface="Arial Black"/>
                <a:sym typeface="Arial Black"/>
              </a:rPr>
              <a:t>3.  The justices will explain the reasons for the decision.  </a:t>
            </a:r>
            <a:endParaRPr sz="1400"/>
          </a:p>
        </p:txBody>
      </p:sp>
      <p:cxnSp>
        <p:nvCxnSpPr>
          <p:cNvPr id="234" name="Google Shape;234;p12"/>
          <p:cNvCxnSpPr/>
          <p:nvPr/>
        </p:nvCxnSpPr>
        <p:spPr>
          <a:xfrm>
            <a:off x="1866900" y="3571888"/>
            <a:ext cx="7732800" cy="35100"/>
          </a:xfrm>
          <a:prstGeom prst="straightConnector1">
            <a:avLst/>
          </a:prstGeom>
          <a:noFill/>
          <a:ln w="38100" cap="flat" cmpd="sng">
            <a:solidFill>
              <a:srgbClr val="00FF00"/>
            </a:solidFill>
            <a:prstDash val="solid"/>
            <a:round/>
            <a:headEnd type="none" w="med" len="med"/>
            <a:tailEnd type="none" w="med" len="med"/>
          </a:ln>
        </p:spPr>
      </p:cxnSp>
    </p:spTree>
    <p:extLst>
      <p:ext uri="{BB962C8B-B14F-4D97-AF65-F5344CB8AC3E}">
        <p14:creationId xmlns:p14="http://schemas.microsoft.com/office/powerpoint/2010/main" val="61316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par>
                                <p:cTn id="8" presetID="10" presetClass="entr" presetSubtype="0" fill="hold" nodeType="withEffect">
                                  <p:stCondLst>
                                    <p:cond delay="0"/>
                                  </p:stCondLst>
                                  <p:childTnLst>
                                    <p:set>
                                      <p:cBhvr>
                                        <p:cTn id="9" dur="1" fill="hold">
                                          <p:stCondLst>
                                            <p:cond delay="0"/>
                                          </p:stCondLst>
                                        </p:cTn>
                                        <p:tgtEl>
                                          <p:spTgt spid="232"/>
                                        </p:tgtEl>
                                        <p:attrNameLst>
                                          <p:attrName>style.visibility</p:attrName>
                                        </p:attrNameLst>
                                      </p:cBhvr>
                                      <p:to>
                                        <p:strVal val="visible"/>
                                      </p:to>
                                    </p:set>
                                    <p:animEffect transition="in" filter="fade">
                                      <p:cBhvr>
                                        <p:cTn id="10" dur="1000"/>
                                        <p:tgtEl>
                                          <p:spTgt spid="232"/>
                                        </p:tgtEl>
                                      </p:cBhvr>
                                    </p:animEffect>
                                  </p:childTnLst>
                                </p:cTn>
                              </p:par>
                              <p:par>
                                <p:cTn id="11" presetID="10" presetClass="entr" presetSubtype="0" fill="hold" nodeType="withEffect">
                                  <p:stCondLst>
                                    <p:cond delay="0"/>
                                  </p:stCondLst>
                                  <p:childTnLst>
                                    <p:set>
                                      <p:cBhvr>
                                        <p:cTn id="12" dur="1" fill="hold">
                                          <p:stCondLst>
                                            <p:cond delay="0"/>
                                          </p:stCondLst>
                                        </p:cTn>
                                        <p:tgtEl>
                                          <p:spTgt spid="233"/>
                                        </p:tgtEl>
                                        <p:attrNameLst>
                                          <p:attrName>style.visibility</p:attrName>
                                        </p:attrNameLst>
                                      </p:cBhvr>
                                      <p:to>
                                        <p:strVal val="visible"/>
                                      </p:to>
                                    </p:set>
                                    <p:animEffect transition="in" filter="fade">
                                      <p:cBhvr>
                                        <p:cTn id="13"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39"/>
        <p:cNvGrpSpPr/>
        <p:nvPr/>
      </p:nvGrpSpPr>
      <p:grpSpPr>
        <a:xfrm>
          <a:off x="0" y="0"/>
          <a:ext cx="0" cy="0"/>
          <a:chOff x="0" y="0"/>
          <a:chExt cx="0" cy="0"/>
        </a:xfrm>
      </p:grpSpPr>
      <p:sp>
        <p:nvSpPr>
          <p:cNvPr id="240" name="Google Shape;240;p13"/>
          <p:cNvSpPr txBox="1"/>
          <p:nvPr/>
        </p:nvSpPr>
        <p:spPr>
          <a:xfrm>
            <a:off x="1812925" y="966788"/>
            <a:ext cx="7691438"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1.  Attorneys for </a:t>
            </a:r>
            <a:r>
              <a:rPr lang="en-US" sz="2000" b="0" i="0" u="none" strike="noStrike" cap="none">
                <a:solidFill>
                  <a:srgbClr val="009900"/>
                </a:solidFill>
                <a:latin typeface="Arial Black"/>
                <a:ea typeface="Arial Black"/>
                <a:cs typeface="Arial Black"/>
                <a:sym typeface="Arial Black"/>
              </a:rPr>
              <a:t>Hazelwood</a:t>
            </a:r>
            <a:r>
              <a:rPr lang="en-US" sz="2000" b="0" i="0" u="none" strike="noStrike" cap="none">
                <a:solidFill>
                  <a:schemeClr val="dk1"/>
                </a:solidFill>
                <a:latin typeface="Arial Black"/>
                <a:ea typeface="Arial Black"/>
                <a:cs typeface="Arial Black"/>
                <a:sym typeface="Arial Black"/>
              </a:rPr>
              <a:t>,</a:t>
            </a:r>
            <a:r>
              <a:rPr lang="en-US" sz="2000" b="0" i="0" u="none" strike="noStrike" cap="none">
                <a:solidFill>
                  <a:srgbClr val="CC9900"/>
                </a:solidFill>
                <a:latin typeface="Arial Black"/>
                <a:ea typeface="Arial Black"/>
                <a:cs typeface="Arial Black"/>
                <a:sym typeface="Arial Black"/>
              </a:rPr>
              <a:t> </a:t>
            </a:r>
            <a:r>
              <a:rPr lang="en-US" sz="2000" b="0" i="0" u="none" strike="noStrike" cap="none">
                <a:solidFill>
                  <a:schemeClr val="dk1"/>
                </a:solidFill>
                <a:latin typeface="Arial Black"/>
                <a:ea typeface="Arial Black"/>
                <a:cs typeface="Arial Black"/>
                <a:sym typeface="Arial Black"/>
              </a:rPr>
              <a:t>present your arguments.</a:t>
            </a:r>
            <a:endParaRPr sz="1400"/>
          </a:p>
        </p:txBody>
      </p:sp>
      <p:sp>
        <p:nvSpPr>
          <p:cNvPr id="241" name="Google Shape;241;p13"/>
          <p:cNvSpPr txBox="1"/>
          <p:nvPr/>
        </p:nvSpPr>
        <p:spPr>
          <a:xfrm>
            <a:off x="1828801" y="1744664"/>
            <a:ext cx="7675563" cy="4016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2.  Attorneys for </a:t>
            </a:r>
            <a:r>
              <a:rPr lang="en-US" sz="2000" b="0" i="0" u="none" strike="noStrike" cap="none">
                <a:solidFill>
                  <a:srgbClr val="990099"/>
                </a:solidFill>
                <a:latin typeface="Arial Black"/>
                <a:ea typeface="Arial Black"/>
                <a:cs typeface="Arial Black"/>
                <a:sym typeface="Arial Black"/>
              </a:rPr>
              <a:t>Kuhlmeier</a:t>
            </a:r>
            <a:r>
              <a:rPr lang="en-US" sz="2000" b="0" i="0" u="none" strike="noStrike" cap="none">
                <a:solidFill>
                  <a:schemeClr val="dk1"/>
                </a:solidFill>
                <a:latin typeface="Arial Black"/>
                <a:ea typeface="Arial Black"/>
                <a:cs typeface="Arial Black"/>
                <a:sym typeface="Arial Black"/>
              </a:rPr>
              <a:t>,</a:t>
            </a:r>
            <a:r>
              <a:rPr lang="en-US" sz="2000" b="0" i="0" u="none" strike="noStrike" cap="none">
                <a:solidFill>
                  <a:srgbClr val="CC9900"/>
                </a:solidFill>
                <a:latin typeface="Arial Black"/>
                <a:ea typeface="Arial Black"/>
                <a:cs typeface="Arial Black"/>
                <a:sym typeface="Arial Black"/>
              </a:rPr>
              <a:t> </a:t>
            </a:r>
            <a:r>
              <a:rPr lang="en-US" sz="2000" b="0" i="0" u="none" strike="noStrike" cap="none">
                <a:solidFill>
                  <a:schemeClr val="dk1"/>
                </a:solidFill>
                <a:latin typeface="Arial Black"/>
                <a:ea typeface="Arial Black"/>
                <a:cs typeface="Arial Black"/>
                <a:sym typeface="Arial Black"/>
              </a:rPr>
              <a:t>present your arguments.</a:t>
            </a:r>
            <a:endParaRPr sz="1400"/>
          </a:p>
        </p:txBody>
      </p:sp>
      <p:sp>
        <p:nvSpPr>
          <p:cNvPr id="242" name="Google Shape;242;p13"/>
          <p:cNvSpPr txBox="1"/>
          <p:nvPr/>
        </p:nvSpPr>
        <p:spPr>
          <a:xfrm>
            <a:off x="1828800" y="2627314"/>
            <a:ext cx="8534400" cy="708025"/>
          </a:xfrm>
          <a:prstGeom prst="rect">
            <a:avLst/>
          </a:prstGeom>
          <a:noFill/>
          <a:ln>
            <a:noFill/>
          </a:ln>
        </p:spPr>
        <p:txBody>
          <a:bodyPr spcFirstLastPara="1" wrap="square" lIns="91425" tIns="45700" rIns="91425" bIns="45700" anchor="t" anchorCtr="0">
            <a:spAutoFit/>
          </a:bodyPr>
          <a:lstStyle/>
          <a:p>
            <a:pPr marL="404813" marR="0" lvl="0" indent="-404813"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3.  After oral arguments, </a:t>
            </a:r>
            <a:r>
              <a:rPr lang="en-US" sz="2000" b="0" i="0" u="none" strike="noStrike" cap="none">
                <a:solidFill>
                  <a:srgbClr val="333399"/>
                </a:solidFill>
                <a:latin typeface="Arial Black"/>
                <a:ea typeface="Arial Black"/>
                <a:cs typeface="Arial Black"/>
                <a:sym typeface="Arial Black"/>
              </a:rPr>
              <a:t>justices</a:t>
            </a:r>
            <a:r>
              <a:rPr lang="en-US" sz="2000" b="0" i="0" u="none" strike="noStrike" cap="none">
                <a:solidFill>
                  <a:schemeClr val="dk1"/>
                </a:solidFill>
                <a:latin typeface="Arial Black"/>
                <a:ea typeface="Arial Black"/>
                <a:cs typeface="Arial Black"/>
                <a:sym typeface="Arial Black"/>
              </a:rPr>
              <a:t> meet and discuss the case. </a:t>
            </a:r>
            <a:endParaRPr sz="1400"/>
          </a:p>
        </p:txBody>
      </p:sp>
      <p:sp>
        <p:nvSpPr>
          <p:cNvPr id="243" name="Google Shape;243;p13"/>
          <p:cNvSpPr txBox="1"/>
          <p:nvPr/>
        </p:nvSpPr>
        <p:spPr>
          <a:xfrm>
            <a:off x="1830388" y="3816350"/>
            <a:ext cx="8534400" cy="400050"/>
          </a:xfrm>
          <a:prstGeom prst="rect">
            <a:avLst/>
          </a:prstGeom>
          <a:noFill/>
          <a:ln>
            <a:noFill/>
          </a:ln>
        </p:spPr>
        <p:txBody>
          <a:bodyPr spcFirstLastPara="1" wrap="square" lIns="91425" tIns="45700" rIns="91425" bIns="45700" anchor="t" anchorCtr="0">
            <a:spAutoFit/>
          </a:bodyPr>
          <a:lstStyle/>
          <a:p>
            <a:pPr marL="404813" marR="0" lvl="0" indent="-404813"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4.  </a:t>
            </a:r>
            <a:r>
              <a:rPr lang="en-US" sz="2000" b="0" i="0" u="none" strike="noStrike" cap="none">
                <a:solidFill>
                  <a:srgbClr val="333399"/>
                </a:solidFill>
                <a:latin typeface="Arial Black"/>
                <a:ea typeface="Arial Black"/>
                <a:cs typeface="Arial Black"/>
                <a:sym typeface="Arial Black"/>
              </a:rPr>
              <a:t>Justices</a:t>
            </a:r>
            <a:r>
              <a:rPr lang="en-US" sz="2000" b="0" i="0" u="none" strike="noStrike" cap="none">
                <a:solidFill>
                  <a:schemeClr val="dk1"/>
                </a:solidFill>
                <a:latin typeface="Arial Black"/>
                <a:ea typeface="Arial Black"/>
                <a:cs typeface="Arial Black"/>
                <a:sym typeface="Arial Black"/>
              </a:rPr>
              <a:t> vote.</a:t>
            </a:r>
            <a:endParaRPr sz="1400"/>
          </a:p>
        </p:txBody>
      </p:sp>
      <p:sp>
        <p:nvSpPr>
          <p:cNvPr id="244" name="Google Shape;244;p13"/>
          <p:cNvSpPr txBox="1"/>
          <p:nvPr/>
        </p:nvSpPr>
        <p:spPr>
          <a:xfrm>
            <a:off x="1828800" y="4697413"/>
            <a:ext cx="8534400" cy="400050"/>
          </a:xfrm>
          <a:prstGeom prst="rect">
            <a:avLst/>
          </a:prstGeom>
          <a:noFill/>
          <a:ln>
            <a:noFill/>
          </a:ln>
        </p:spPr>
        <p:txBody>
          <a:bodyPr spcFirstLastPara="1" wrap="square" lIns="91425" tIns="45700" rIns="91425" bIns="45700" anchor="t" anchorCtr="0">
            <a:spAutoFit/>
          </a:bodyPr>
          <a:lstStyle/>
          <a:p>
            <a:pPr marL="404813" marR="0" lvl="0" indent="-404813" algn="l" rtl="0">
              <a:spcBef>
                <a:spcPts val="0"/>
              </a:spcBef>
              <a:spcAft>
                <a:spcPts val="0"/>
              </a:spcAft>
              <a:buNone/>
            </a:pPr>
            <a:r>
              <a:rPr lang="en-US" sz="2000" b="0" i="0" u="none" strike="noStrike" cap="none">
                <a:solidFill>
                  <a:schemeClr val="dk1"/>
                </a:solidFill>
                <a:latin typeface="Arial Black"/>
                <a:ea typeface="Arial Black"/>
                <a:cs typeface="Arial Black"/>
                <a:sym typeface="Arial Black"/>
              </a:rPr>
              <a:t>5.  </a:t>
            </a:r>
            <a:r>
              <a:rPr lang="en-US" sz="2000" b="0" i="0" u="none" strike="noStrike" cap="none">
                <a:solidFill>
                  <a:srgbClr val="333399"/>
                </a:solidFill>
                <a:latin typeface="Arial Black"/>
                <a:ea typeface="Arial Black"/>
                <a:cs typeface="Arial Black"/>
                <a:sym typeface="Arial Black"/>
              </a:rPr>
              <a:t>Justices</a:t>
            </a:r>
            <a:r>
              <a:rPr lang="en-US" sz="2000" b="0" i="0" u="none" strike="noStrike" cap="none">
                <a:solidFill>
                  <a:schemeClr val="dk1"/>
                </a:solidFill>
                <a:latin typeface="Arial Black"/>
                <a:ea typeface="Arial Black"/>
                <a:cs typeface="Arial Black"/>
                <a:sym typeface="Arial Black"/>
              </a:rPr>
              <a:t> explain your reasons for your decision. </a:t>
            </a:r>
            <a:endParaRPr sz="1400"/>
          </a:p>
        </p:txBody>
      </p:sp>
      <p:sp>
        <p:nvSpPr>
          <p:cNvPr id="245" name="Google Shape;245;p13"/>
          <p:cNvSpPr txBox="1"/>
          <p:nvPr/>
        </p:nvSpPr>
        <p:spPr>
          <a:xfrm>
            <a:off x="1625600" y="317501"/>
            <a:ext cx="8940800" cy="460375"/>
          </a:xfrm>
          <a:prstGeom prst="rect">
            <a:avLst/>
          </a:prstGeom>
          <a:noFill/>
          <a:ln w="28575" cap="flat" cmpd="sng">
            <a:solidFill>
              <a:srgbClr val="00206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C00000"/>
                </a:solidFill>
                <a:latin typeface="Arial Black"/>
                <a:ea typeface="Arial Black"/>
                <a:cs typeface="Arial Black"/>
                <a:sym typeface="Arial Black"/>
              </a:rPr>
              <a:t>Five Steps for Oral Argument and Justices’ Decision</a:t>
            </a:r>
            <a:endParaRPr sz="1400"/>
          </a:p>
        </p:txBody>
      </p:sp>
    </p:spTree>
    <p:extLst>
      <p:ext uri="{BB962C8B-B14F-4D97-AF65-F5344CB8AC3E}">
        <p14:creationId xmlns:p14="http://schemas.microsoft.com/office/powerpoint/2010/main" val="35720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fade">
                                      <p:cBhvr>
                                        <p:cTn id="12" dur="500"/>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fade">
                                      <p:cBhvr>
                                        <p:cTn id="17" dur="5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gtEl>
                                        <p:attrNameLst>
                                          <p:attrName>style.visibility</p:attrName>
                                        </p:attrNameLst>
                                      </p:cBhvr>
                                      <p:to>
                                        <p:strVal val="visible"/>
                                      </p:to>
                                    </p:set>
                                    <p:animEffect transition="in" filter="fade">
                                      <p:cBhvr>
                                        <p:cTn id="22" dur="500"/>
                                        <p:tgtEl>
                                          <p:spTgt spid="2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fade">
                                      <p:cBhvr>
                                        <p:cTn id="27"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Shape 250"/>
        <p:cNvGrpSpPr/>
        <p:nvPr/>
      </p:nvGrpSpPr>
      <p:grpSpPr>
        <a:xfrm>
          <a:off x="0" y="0"/>
          <a:ext cx="0" cy="0"/>
          <a:chOff x="0" y="0"/>
          <a:chExt cx="0" cy="0"/>
        </a:xfrm>
      </p:grpSpPr>
      <p:sp>
        <p:nvSpPr>
          <p:cNvPr id="251" name="Google Shape;251;p14"/>
          <p:cNvSpPr txBox="1"/>
          <p:nvPr/>
        </p:nvSpPr>
        <p:spPr>
          <a:xfrm>
            <a:off x="1828800" y="1447801"/>
            <a:ext cx="4953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Tahoma"/>
                <a:ea typeface="Tahoma"/>
                <a:cs typeface="Tahoma"/>
                <a:sym typeface="Tahoma"/>
              </a:rPr>
              <a:t>As the attorneys argued the case, an important question came up...</a:t>
            </a:r>
            <a:endParaRPr sz="1400"/>
          </a:p>
        </p:txBody>
      </p:sp>
      <p:sp>
        <p:nvSpPr>
          <p:cNvPr id="252" name="Google Shape;252;p14"/>
          <p:cNvSpPr txBox="1"/>
          <p:nvPr/>
        </p:nvSpPr>
        <p:spPr>
          <a:xfrm>
            <a:off x="1905000" y="2514600"/>
            <a:ext cx="87630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Tahoma"/>
                <a:ea typeface="Tahoma"/>
                <a:cs typeface="Tahoma"/>
                <a:sym typeface="Tahoma"/>
              </a:rPr>
              <a:t>Is Hazelwood East High School’s newspaper a “Public Forum”?</a:t>
            </a:r>
            <a:endParaRPr sz="1400"/>
          </a:p>
        </p:txBody>
      </p:sp>
      <p:sp>
        <p:nvSpPr>
          <p:cNvPr id="253" name="Google Shape;253;p14"/>
          <p:cNvSpPr txBox="1"/>
          <p:nvPr/>
        </p:nvSpPr>
        <p:spPr>
          <a:xfrm>
            <a:off x="2438400" y="3200400"/>
            <a:ext cx="74676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u="sng" strike="noStrike" cap="none">
                <a:solidFill>
                  <a:schemeClr val="lt1"/>
                </a:solidFill>
                <a:latin typeface="Times New Roman"/>
                <a:ea typeface="Times New Roman"/>
                <a:cs typeface="Times New Roman"/>
                <a:sym typeface="Times New Roman"/>
              </a:rPr>
              <a:t>Public Forum</a:t>
            </a:r>
            <a:r>
              <a:rPr lang="en-US" sz="2400" b="0" u="none" strike="noStrike" cap="none">
                <a:solidFill>
                  <a:schemeClr val="lt1"/>
                </a:solidFill>
                <a:latin typeface="Times New Roman"/>
                <a:ea typeface="Times New Roman"/>
                <a:cs typeface="Times New Roman"/>
                <a:sym typeface="Times New Roman"/>
              </a:rPr>
              <a:t>:  Streets, parks, or any public facilities which have traditionally been used for the exercise of democracy, including purposes of assembly, communicating thoughts, and discussing public questions.</a:t>
            </a:r>
            <a:endParaRPr sz="1400"/>
          </a:p>
        </p:txBody>
      </p:sp>
      <p:sp>
        <p:nvSpPr>
          <p:cNvPr id="254" name="Google Shape;254;p14"/>
          <p:cNvSpPr txBox="1"/>
          <p:nvPr/>
        </p:nvSpPr>
        <p:spPr>
          <a:xfrm>
            <a:off x="1905000" y="5181600"/>
            <a:ext cx="81534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Tahoma"/>
                <a:ea typeface="Tahoma"/>
                <a:cs typeface="Tahoma"/>
                <a:sym typeface="Tahoma"/>
              </a:rPr>
              <a:t>The 1st Amendment protects free speech in public forums.</a:t>
            </a:r>
            <a:r>
              <a:rPr lang="en-US" sz="2400" b="0" i="0" u="none" strike="noStrike" cap="none">
                <a:solidFill>
                  <a:schemeClr val="lt1"/>
                </a:solidFill>
                <a:latin typeface="Times New Roman"/>
                <a:ea typeface="Times New Roman"/>
                <a:cs typeface="Times New Roman"/>
                <a:sym typeface="Times New Roman"/>
              </a:rPr>
              <a:t> </a:t>
            </a:r>
            <a:endParaRPr sz="1400"/>
          </a:p>
        </p:txBody>
      </p:sp>
      <p:sp>
        <p:nvSpPr>
          <p:cNvPr id="255" name="Google Shape;255;p14"/>
          <p:cNvSpPr txBox="1"/>
          <p:nvPr/>
        </p:nvSpPr>
        <p:spPr>
          <a:xfrm>
            <a:off x="1900238" y="5791200"/>
            <a:ext cx="88392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Tahoma"/>
                <a:ea typeface="Tahoma"/>
                <a:cs typeface="Tahoma"/>
                <a:sym typeface="Tahoma"/>
              </a:rPr>
              <a:t>This issue became important in the Supreme Court’s decision.</a:t>
            </a:r>
            <a:endParaRPr sz="1400"/>
          </a:p>
        </p:txBody>
      </p:sp>
      <p:sp>
        <p:nvSpPr>
          <p:cNvPr id="256" name="Google Shape;256;p14"/>
          <p:cNvSpPr txBox="1"/>
          <p:nvPr/>
        </p:nvSpPr>
        <p:spPr>
          <a:xfrm>
            <a:off x="2362200" y="228600"/>
            <a:ext cx="7543800" cy="954300"/>
          </a:xfrm>
          <a:prstGeom prst="rect">
            <a:avLst/>
          </a:prstGeom>
          <a:noFill/>
          <a:ln w="38100" cap="flat" cmpd="sng">
            <a:solidFill>
              <a:srgbClr val="CC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chemeClr val="lt1"/>
                </a:solidFill>
                <a:latin typeface="Rockwell"/>
                <a:ea typeface="Rockwell"/>
                <a:cs typeface="Rockwell"/>
                <a:sym typeface="Rockwell"/>
              </a:rPr>
              <a:t>The Decision of the U.S. Supreme Court in </a:t>
            </a:r>
            <a:endParaRPr sz="1400">
              <a:latin typeface="Rockwell"/>
              <a:ea typeface="Rockwell"/>
              <a:cs typeface="Rockwell"/>
              <a:sym typeface="Rockwell"/>
            </a:endParaRPr>
          </a:p>
          <a:p>
            <a:pPr marL="0" marR="0" lvl="0" indent="0" algn="ctr" rtl="0">
              <a:spcBef>
                <a:spcPts val="0"/>
              </a:spcBef>
              <a:spcAft>
                <a:spcPts val="0"/>
              </a:spcAft>
              <a:buNone/>
            </a:pPr>
            <a:r>
              <a:rPr lang="en-US" sz="2800" b="1" i="1" u="none" strike="noStrike" cap="none">
                <a:solidFill>
                  <a:schemeClr val="lt1"/>
                </a:solidFill>
                <a:latin typeface="Rockwell"/>
                <a:ea typeface="Rockwell"/>
                <a:cs typeface="Rockwell"/>
                <a:sym typeface="Rockwell"/>
              </a:rPr>
              <a:t>Hazelwood v. Kuhlmeier</a:t>
            </a:r>
            <a:r>
              <a:rPr lang="en-US" sz="2800" b="1" i="0" u="none" strike="noStrike" cap="none">
                <a:solidFill>
                  <a:schemeClr val="lt1"/>
                </a:solidFill>
                <a:latin typeface="Rockwell"/>
                <a:ea typeface="Rockwell"/>
                <a:cs typeface="Rockwell"/>
                <a:sym typeface="Rockwell"/>
              </a:rPr>
              <a:t> (1988)</a:t>
            </a:r>
            <a:endParaRPr sz="2800" i="0" u="none" strike="noStrike" cap="none">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31997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animEffect transition="in" filter="fade">
                                      <p:cBhvr>
                                        <p:cTn id="12" dur="1000"/>
                                        <p:tgtEl>
                                          <p:spTgt spid="25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5"/>
                                        </p:tgtEl>
                                        <p:attrNameLst>
                                          <p:attrName>style.visibility</p:attrName>
                                        </p:attrNameLst>
                                      </p:cBhvr>
                                      <p:to>
                                        <p:strVal val="visible"/>
                                      </p:to>
                                    </p:set>
                                    <p:animEffect transition="in" filter="fade">
                                      <p:cBhvr>
                                        <p:cTn id="16"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Shape 261"/>
        <p:cNvGrpSpPr/>
        <p:nvPr/>
      </p:nvGrpSpPr>
      <p:grpSpPr>
        <a:xfrm>
          <a:off x="0" y="0"/>
          <a:ext cx="0" cy="0"/>
          <a:chOff x="0" y="0"/>
          <a:chExt cx="0" cy="0"/>
        </a:xfrm>
      </p:grpSpPr>
      <p:sp>
        <p:nvSpPr>
          <p:cNvPr id="262" name="Google Shape;262;p15"/>
          <p:cNvSpPr txBox="1"/>
          <p:nvPr/>
        </p:nvSpPr>
        <p:spPr>
          <a:xfrm>
            <a:off x="2057400" y="407988"/>
            <a:ext cx="7864500" cy="585000"/>
          </a:xfrm>
          <a:prstGeom prst="rect">
            <a:avLst/>
          </a:prstGeom>
          <a:noFill/>
          <a:ln w="38100" cap="flat" cmpd="sng">
            <a:solidFill>
              <a:srgbClr val="CC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i="0" u="none" strike="noStrike" cap="none">
                <a:solidFill>
                  <a:schemeClr val="lt1"/>
                </a:solidFill>
                <a:latin typeface="Rockwell"/>
                <a:ea typeface="Rockwell"/>
                <a:cs typeface="Rockwell"/>
                <a:sym typeface="Rockwell"/>
              </a:rPr>
              <a:t>The court found in favor of Hazelwood.</a:t>
            </a:r>
            <a:endParaRPr sz="1400">
              <a:solidFill>
                <a:schemeClr val="lt1"/>
              </a:solidFill>
              <a:latin typeface="Rockwell"/>
              <a:ea typeface="Rockwell"/>
              <a:cs typeface="Rockwell"/>
              <a:sym typeface="Rockwell"/>
            </a:endParaRPr>
          </a:p>
        </p:txBody>
      </p:sp>
      <p:sp>
        <p:nvSpPr>
          <p:cNvPr id="263" name="Google Shape;263;p15"/>
          <p:cNvSpPr txBox="1"/>
          <p:nvPr/>
        </p:nvSpPr>
        <p:spPr>
          <a:xfrm>
            <a:off x="1828800" y="1371601"/>
            <a:ext cx="8550300" cy="5386049"/>
          </a:xfrm>
          <a:prstGeom prst="rect">
            <a:avLst/>
          </a:prstGeom>
          <a:solidFill>
            <a:srgbClr val="C0C0C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u="none" strike="noStrike" cap="none">
                <a:solidFill>
                  <a:schemeClr val="dk1"/>
                </a:solidFill>
                <a:latin typeface="Rockwell"/>
                <a:ea typeface="Rockwell"/>
                <a:cs typeface="Rockwell"/>
                <a:sym typeface="Rockwell"/>
              </a:rPr>
              <a:t>Writing the opinion of the court, Justice Byron White said:</a:t>
            </a:r>
            <a:endParaRPr sz="1100">
              <a:latin typeface="Rockwell"/>
              <a:ea typeface="Rockwell"/>
              <a:cs typeface="Rockwell"/>
              <a:sym typeface="Rockwell"/>
            </a:endParaRPr>
          </a:p>
          <a:p>
            <a:pPr marL="0" marR="0" lvl="0" indent="0" algn="l" rtl="0">
              <a:spcBef>
                <a:spcPts val="0"/>
              </a:spcBef>
              <a:spcAft>
                <a:spcPts val="0"/>
              </a:spcAft>
              <a:buNone/>
            </a:pPr>
            <a:endParaRPr sz="2800" b="0" i="0" u="none" strike="noStrike" cap="none">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2800" b="0" i="0" u="none" strike="noStrike" cap="none">
                <a:solidFill>
                  <a:schemeClr val="dk1"/>
                </a:solidFill>
                <a:latin typeface="Arial Narrow"/>
                <a:ea typeface="Arial Narrow"/>
                <a:cs typeface="Arial Narrow"/>
                <a:sym typeface="Arial Narrow"/>
              </a:rPr>
              <a:t>Forums for public expression are places like streets and parks…used by citizens for purposes of assembly and discussing public questions.  School facilities only become public forums if the school authorities have opened those facilities for indiscriminate use by the public.</a:t>
            </a:r>
            <a:endParaRPr sz="1400"/>
          </a:p>
          <a:p>
            <a:pPr marL="0" marR="0" lvl="0" indent="0" algn="l" rtl="0">
              <a:spcBef>
                <a:spcPts val="0"/>
              </a:spcBef>
              <a:spcAft>
                <a:spcPts val="0"/>
              </a:spcAft>
              <a:buNone/>
            </a:pPr>
            <a:endParaRPr sz="2800" b="0" i="0" u="none" strike="noStrike" cap="none">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n-US" sz="2800" b="0" i="0" u="none" strike="noStrike" cap="none">
                <a:solidFill>
                  <a:schemeClr val="dk1"/>
                </a:solidFill>
                <a:latin typeface="Arial Narrow"/>
                <a:ea typeface="Arial Narrow"/>
                <a:cs typeface="Arial Narrow"/>
                <a:sym typeface="Arial Narrow"/>
              </a:rPr>
              <a:t>Hazelwood never opened up the student newspaper for such indiscriminate use. The production of the newspaper was part of a regular class, not a public forum.</a:t>
            </a:r>
          </a:p>
          <a:p>
            <a:pPr marL="0" marR="0" lvl="0" indent="0" algn="l" rtl="0">
              <a:spcBef>
                <a:spcPts val="0"/>
              </a:spcBef>
              <a:spcAft>
                <a:spcPts val="0"/>
              </a:spcAft>
              <a:buNone/>
            </a:pPr>
            <a:endParaRPr sz="1400"/>
          </a:p>
        </p:txBody>
      </p:sp>
    </p:spTree>
    <p:extLst>
      <p:ext uri="{BB962C8B-B14F-4D97-AF65-F5344CB8AC3E}">
        <p14:creationId xmlns:p14="http://schemas.microsoft.com/office/powerpoint/2010/main" val="79900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268"/>
        <p:cNvGrpSpPr/>
        <p:nvPr/>
      </p:nvGrpSpPr>
      <p:grpSpPr>
        <a:xfrm>
          <a:off x="0" y="0"/>
          <a:ext cx="0" cy="0"/>
          <a:chOff x="0" y="0"/>
          <a:chExt cx="0" cy="0"/>
        </a:xfrm>
      </p:grpSpPr>
      <p:sp>
        <p:nvSpPr>
          <p:cNvPr id="269" name="Google Shape;269;p16"/>
          <p:cNvSpPr txBox="1"/>
          <p:nvPr/>
        </p:nvSpPr>
        <p:spPr>
          <a:xfrm>
            <a:off x="1676400" y="228600"/>
            <a:ext cx="5257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none" strike="noStrike" cap="none">
                <a:solidFill>
                  <a:schemeClr val="dk1"/>
                </a:solidFill>
                <a:latin typeface="Rockwell"/>
                <a:ea typeface="Rockwell"/>
                <a:cs typeface="Rockwell"/>
                <a:sym typeface="Rockwell"/>
              </a:rPr>
              <a:t>The decision also says that...</a:t>
            </a:r>
            <a:endParaRPr sz="1400">
              <a:latin typeface="Rockwell"/>
              <a:ea typeface="Rockwell"/>
              <a:cs typeface="Rockwell"/>
              <a:sym typeface="Rockwell"/>
            </a:endParaRPr>
          </a:p>
        </p:txBody>
      </p:sp>
      <p:sp>
        <p:nvSpPr>
          <p:cNvPr id="270" name="Google Shape;270;p16"/>
          <p:cNvSpPr txBox="1"/>
          <p:nvPr/>
        </p:nvSpPr>
        <p:spPr>
          <a:xfrm>
            <a:off x="1899550" y="838200"/>
            <a:ext cx="77679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First Amendment rights of students in schools are not exactly like the rights of adults in other settings. A school need not tolerate student speech that is inconsistent with its basic educational mission, even though the government could not censor similar speech outside the school.</a:t>
            </a:r>
            <a:endParaRPr sz="1400"/>
          </a:p>
        </p:txBody>
      </p:sp>
      <p:sp>
        <p:nvSpPr>
          <p:cNvPr id="271" name="Google Shape;271;p16"/>
          <p:cNvSpPr txBox="1"/>
          <p:nvPr/>
        </p:nvSpPr>
        <p:spPr>
          <a:xfrm>
            <a:off x="1899550" y="3461550"/>
            <a:ext cx="5201700" cy="267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Educators do not offend the 1st Amendment by editing or controlling the style and content of student speech in school-sponsored activities (newspapers, plays), </a:t>
            </a:r>
            <a:r>
              <a:rPr lang="en-US" sz="2400" b="0" u="none" strike="noStrike" cap="none">
                <a:solidFill>
                  <a:schemeClr val="dk1"/>
                </a:solidFill>
                <a:latin typeface="Arial"/>
                <a:ea typeface="Arial"/>
                <a:cs typeface="Arial"/>
                <a:sym typeface="Arial"/>
              </a:rPr>
              <a:t>so long as their actions are related to educational concerns</a:t>
            </a:r>
            <a:r>
              <a:rPr lang="en-US" sz="2400" b="0" i="0" u="none" strike="noStrike" cap="none">
                <a:solidFill>
                  <a:schemeClr val="dk1"/>
                </a:solidFill>
                <a:latin typeface="Arial"/>
                <a:ea typeface="Arial"/>
                <a:cs typeface="Arial"/>
                <a:sym typeface="Arial"/>
              </a:rPr>
              <a:t>.</a:t>
            </a:r>
            <a:endParaRPr sz="1400"/>
          </a:p>
        </p:txBody>
      </p:sp>
      <p:graphicFrame>
        <p:nvGraphicFramePr>
          <p:cNvPr id="272" name="Google Shape;272;p16"/>
          <p:cNvGraphicFramePr/>
          <p:nvPr/>
        </p:nvGraphicFramePr>
        <p:xfrm>
          <a:off x="7272338" y="3276600"/>
          <a:ext cx="2774950" cy="3048000"/>
        </p:xfrm>
        <a:graphic>
          <a:graphicData uri="http://schemas.openxmlformats.org/presentationml/2006/ole">
            <mc:AlternateContent xmlns:mc="http://schemas.openxmlformats.org/markup-compatibility/2006">
              <mc:Choice xmlns:v="urn:schemas-microsoft-com:vml" Requires="v">
                <p:oleObj r:id="rId3" imgW="2774950" imgH="3048000" progId="MS_ClipArt_Gallery.5">
                  <p:embed/>
                </p:oleObj>
              </mc:Choice>
              <mc:Fallback>
                <p:oleObj r:id="rId3" imgW="2774950" imgH="3048000" progId="MS_ClipArt_Gallery.5">
                  <p:embed/>
                  <p:pic>
                    <p:nvPicPr>
                      <p:cNvPr id="272" name="Google Shape;272;p16"/>
                      <p:cNvPicPr preferRelativeResize="0"/>
                      <p:nvPr/>
                    </p:nvPicPr>
                    <p:blipFill rotWithShape="1">
                      <a:blip r:embed="rId4">
                        <a:alphaModFix/>
                      </a:blip>
                      <a:srcRect/>
                      <a:stretch/>
                    </p:blipFill>
                    <p:spPr>
                      <a:xfrm>
                        <a:off x="7272338" y="3276600"/>
                        <a:ext cx="2774950" cy="3048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46428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Shape 277"/>
        <p:cNvGrpSpPr/>
        <p:nvPr/>
      </p:nvGrpSpPr>
      <p:grpSpPr>
        <a:xfrm>
          <a:off x="0" y="0"/>
          <a:ext cx="0" cy="0"/>
          <a:chOff x="0" y="0"/>
          <a:chExt cx="0" cy="0"/>
        </a:xfrm>
      </p:grpSpPr>
      <p:sp>
        <p:nvSpPr>
          <p:cNvPr id="278" name="Google Shape;278;p17"/>
          <p:cNvSpPr txBox="1"/>
          <p:nvPr/>
        </p:nvSpPr>
        <p:spPr>
          <a:xfrm>
            <a:off x="1676400" y="168275"/>
            <a:ext cx="88392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0" u="none" strike="noStrike" cap="none">
                <a:solidFill>
                  <a:srgbClr val="CCFFFF"/>
                </a:solidFill>
                <a:latin typeface="Rockwell"/>
                <a:ea typeface="Rockwell"/>
                <a:cs typeface="Rockwell"/>
                <a:sym typeface="Rockwell"/>
              </a:rPr>
              <a:t>Three of the Justices did not agree with the majority opinion. Justice Brennan wrote the dissenting opinion. He argued:</a:t>
            </a:r>
            <a:endParaRPr sz="2400" i="0" u="none" strike="noStrike" cap="none">
              <a:solidFill>
                <a:srgbClr val="CC0000"/>
              </a:solidFill>
              <a:latin typeface="Rockwell"/>
              <a:ea typeface="Rockwell"/>
              <a:cs typeface="Rockwell"/>
              <a:sym typeface="Rockwell"/>
            </a:endParaRPr>
          </a:p>
        </p:txBody>
      </p:sp>
      <p:sp>
        <p:nvSpPr>
          <p:cNvPr id="279" name="Google Shape;279;p17"/>
          <p:cNvSpPr txBox="1"/>
          <p:nvPr/>
        </p:nvSpPr>
        <p:spPr>
          <a:xfrm>
            <a:off x="2895600" y="1219200"/>
            <a:ext cx="7543800" cy="5386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CCECFF"/>
                </a:solidFill>
                <a:latin typeface="Arial"/>
                <a:ea typeface="Arial"/>
                <a:cs typeface="Arial"/>
                <a:sym typeface="Arial"/>
              </a:rPr>
              <a:t>The 1st Amendment protects student free expression whether or not the forum is school sponsored.</a:t>
            </a:r>
            <a:endParaRPr sz="1400"/>
          </a:p>
          <a:p>
            <a:pPr marL="0" marR="0" lvl="0" indent="0" algn="l" rtl="0">
              <a:spcBef>
                <a:spcPts val="1200"/>
              </a:spcBef>
              <a:spcAft>
                <a:spcPts val="0"/>
              </a:spcAft>
              <a:buNone/>
            </a:pPr>
            <a:r>
              <a:rPr lang="en-US" sz="2400" b="0" i="0" u="none" strike="noStrike" cap="none">
                <a:solidFill>
                  <a:schemeClr val="lt1"/>
                </a:solidFill>
                <a:latin typeface="Arial"/>
                <a:ea typeface="Arial"/>
                <a:cs typeface="Arial"/>
                <a:sym typeface="Arial"/>
              </a:rPr>
              <a:t>The school newspaper policy allowed for free expression.</a:t>
            </a:r>
            <a:endParaRPr sz="1400"/>
          </a:p>
          <a:p>
            <a:pPr marL="0" marR="0" lvl="0" indent="0" algn="l" rtl="0">
              <a:spcBef>
                <a:spcPts val="1200"/>
              </a:spcBef>
              <a:spcAft>
                <a:spcPts val="0"/>
              </a:spcAft>
              <a:buNone/>
            </a:pPr>
            <a:r>
              <a:rPr lang="en-US" sz="2400" b="0" i="0" u="none" strike="noStrike" cap="none">
                <a:solidFill>
                  <a:srgbClr val="CCECFF"/>
                </a:solidFill>
                <a:latin typeface="Arial"/>
                <a:ea typeface="Arial"/>
                <a:cs typeface="Arial"/>
                <a:sym typeface="Arial"/>
              </a:rPr>
              <a:t>The students’ speech did not disrupt classwork or invade the rights of others.</a:t>
            </a:r>
            <a:endParaRPr sz="1400"/>
          </a:p>
          <a:p>
            <a:pPr marL="0" marR="0" lvl="0" indent="0" algn="l" rtl="0">
              <a:spcBef>
                <a:spcPts val="1200"/>
              </a:spcBef>
              <a:spcAft>
                <a:spcPts val="0"/>
              </a:spcAft>
              <a:buNone/>
            </a:pPr>
            <a:r>
              <a:rPr lang="en-US" sz="2400" b="0" i="0" u="none" strike="noStrike" cap="none">
                <a:solidFill>
                  <a:schemeClr val="lt1"/>
                </a:solidFill>
                <a:latin typeface="Arial"/>
                <a:ea typeface="Arial"/>
                <a:cs typeface="Arial"/>
                <a:sym typeface="Arial"/>
              </a:rPr>
              <a:t>State educators should not be allowed to remove “potentially sensitive” articles.</a:t>
            </a:r>
            <a:r>
              <a:rPr lang="en-US" sz="2400" b="0" i="0" u="none" strike="noStrike" cap="none">
                <a:solidFill>
                  <a:srgbClr val="FFFFCC"/>
                </a:solidFill>
                <a:latin typeface="Arial"/>
                <a:ea typeface="Arial"/>
                <a:cs typeface="Arial"/>
                <a:sym typeface="Arial"/>
              </a:rPr>
              <a:t> </a:t>
            </a:r>
            <a:endParaRPr sz="1400"/>
          </a:p>
          <a:p>
            <a:pPr marL="0" marR="0" lvl="0" indent="0" algn="l" rtl="0">
              <a:spcBef>
                <a:spcPts val="1200"/>
              </a:spcBef>
              <a:spcAft>
                <a:spcPts val="0"/>
              </a:spcAft>
              <a:buNone/>
            </a:pPr>
            <a:r>
              <a:rPr lang="en-US" sz="2400" b="0" i="0" u="none" strike="noStrike" cap="none">
                <a:solidFill>
                  <a:srgbClr val="CCECFF"/>
                </a:solidFill>
                <a:latin typeface="Arial"/>
                <a:ea typeface="Arial"/>
                <a:cs typeface="Arial"/>
                <a:sym typeface="Arial"/>
              </a:rPr>
              <a:t>The principal’s censorship was not reasonable.  He could have taken other measures to make the articles more acceptable.</a:t>
            </a:r>
            <a:endParaRPr sz="1400"/>
          </a:p>
          <a:p>
            <a:pPr marL="0" marR="0" lvl="0" indent="0" algn="l" rtl="0">
              <a:spcBef>
                <a:spcPts val="1200"/>
              </a:spcBef>
              <a:spcAft>
                <a:spcPts val="0"/>
              </a:spcAft>
              <a:buNone/>
            </a:pPr>
            <a:endParaRPr sz="2400" b="0" i="0" u="none" strike="noStrike" cap="none">
              <a:solidFill>
                <a:srgbClr val="CCECFF"/>
              </a:solidFill>
              <a:latin typeface="Arial"/>
              <a:ea typeface="Arial"/>
              <a:cs typeface="Arial"/>
              <a:sym typeface="Arial"/>
            </a:endParaRPr>
          </a:p>
        </p:txBody>
      </p:sp>
      <p:sp>
        <p:nvSpPr>
          <p:cNvPr id="280" name="Google Shape;280;p17"/>
          <p:cNvSpPr/>
          <p:nvPr/>
        </p:nvSpPr>
        <p:spPr>
          <a:xfrm>
            <a:off x="2362200" y="1295400"/>
            <a:ext cx="304800" cy="228600"/>
          </a:xfrm>
          <a:prstGeom prst="ellipse">
            <a:avLst/>
          </a:prstGeom>
          <a:solidFill>
            <a:srgbClr val="CC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81" name="Google Shape;281;p17"/>
          <p:cNvSpPr/>
          <p:nvPr/>
        </p:nvSpPr>
        <p:spPr>
          <a:xfrm>
            <a:off x="2362200" y="2362200"/>
            <a:ext cx="304800" cy="228600"/>
          </a:xfrm>
          <a:prstGeom prst="ellipse">
            <a:avLst/>
          </a:prstGeom>
          <a:solidFill>
            <a:srgbClr val="CC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82" name="Google Shape;282;p17"/>
          <p:cNvSpPr/>
          <p:nvPr/>
        </p:nvSpPr>
        <p:spPr>
          <a:xfrm>
            <a:off x="2362200" y="3200400"/>
            <a:ext cx="304800" cy="228600"/>
          </a:xfrm>
          <a:prstGeom prst="ellipse">
            <a:avLst/>
          </a:prstGeom>
          <a:solidFill>
            <a:srgbClr val="CC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83" name="Google Shape;283;p17"/>
          <p:cNvSpPr/>
          <p:nvPr/>
        </p:nvSpPr>
        <p:spPr>
          <a:xfrm>
            <a:off x="2362200" y="4114800"/>
            <a:ext cx="304800" cy="228600"/>
          </a:xfrm>
          <a:prstGeom prst="ellipse">
            <a:avLst/>
          </a:prstGeom>
          <a:solidFill>
            <a:srgbClr val="CC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84" name="Google Shape;284;p17"/>
          <p:cNvSpPr/>
          <p:nvPr/>
        </p:nvSpPr>
        <p:spPr>
          <a:xfrm>
            <a:off x="2362200" y="4953000"/>
            <a:ext cx="304800" cy="228600"/>
          </a:xfrm>
          <a:prstGeom prst="ellipse">
            <a:avLst/>
          </a:prstGeom>
          <a:solidFill>
            <a:srgbClr val="CC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6079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Shape 289"/>
        <p:cNvGrpSpPr/>
        <p:nvPr/>
      </p:nvGrpSpPr>
      <p:grpSpPr>
        <a:xfrm>
          <a:off x="0" y="0"/>
          <a:ext cx="0" cy="0"/>
          <a:chOff x="0" y="0"/>
          <a:chExt cx="0" cy="0"/>
        </a:xfrm>
      </p:grpSpPr>
      <p:sp>
        <p:nvSpPr>
          <p:cNvPr id="291" name="Google Shape;291;g208682dbea8_0_12"/>
          <p:cNvSpPr txBox="1"/>
          <p:nvPr/>
        </p:nvSpPr>
        <p:spPr>
          <a:xfrm>
            <a:off x="1744800" y="363588"/>
            <a:ext cx="8702400" cy="1200600"/>
          </a:xfrm>
          <a:prstGeom prst="rect">
            <a:avLst/>
          </a:prstGeom>
          <a:noFill/>
          <a:ln w="19050" cap="flat" cmpd="sng">
            <a:solidFill>
              <a:srgbClr val="CCFF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CCFFFF"/>
                </a:solidFill>
              </a:rPr>
              <a:t>After 1988, the Student Press Law Center helped organize the “New Voices” movement to restore protections of student expression to the pre-</a:t>
            </a:r>
            <a:r>
              <a:rPr lang="en-US" sz="2400" i="1">
                <a:solidFill>
                  <a:srgbClr val="CCFFFF"/>
                </a:solidFill>
              </a:rPr>
              <a:t>Hazelwood</a:t>
            </a:r>
            <a:r>
              <a:rPr lang="en-US" sz="2400">
                <a:solidFill>
                  <a:srgbClr val="CCFFFF"/>
                </a:solidFill>
              </a:rPr>
              <a:t> standard </a:t>
            </a:r>
            <a:r>
              <a:rPr lang="en-US" sz="2400" u="sng">
                <a:solidFill>
                  <a:srgbClr val="CCFFFF"/>
                </a:solidFill>
              </a:rPr>
              <a:t>at the state level</a:t>
            </a:r>
            <a:r>
              <a:rPr lang="en-US" sz="2400">
                <a:solidFill>
                  <a:srgbClr val="CCFFFF"/>
                </a:solidFill>
              </a:rPr>
              <a:t>.</a:t>
            </a:r>
            <a:endParaRPr sz="2400" i="0" u="none" strike="noStrike" cap="none">
              <a:solidFill>
                <a:srgbClr val="CC0000"/>
              </a:solidFill>
            </a:endParaRPr>
          </a:p>
        </p:txBody>
      </p:sp>
      <p:sp>
        <p:nvSpPr>
          <p:cNvPr id="292" name="Google Shape;292;g208682dbea8_0_12"/>
          <p:cNvSpPr txBox="1"/>
          <p:nvPr/>
        </p:nvSpPr>
        <p:spPr>
          <a:xfrm>
            <a:off x="1744800" y="2114640"/>
            <a:ext cx="8702400" cy="3877954"/>
          </a:xfrm>
          <a:prstGeom prst="rect">
            <a:avLst/>
          </a:prstGeom>
          <a:solidFill>
            <a:srgbClr val="E06666"/>
          </a:solidFill>
          <a:ln w="19050"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r>
              <a:rPr lang="en-US" sz="2400" b="1">
                <a:solidFill>
                  <a:srgbClr val="000099"/>
                </a:solidFill>
              </a:rPr>
              <a:t>New Voices laws</a:t>
            </a:r>
            <a:r>
              <a:rPr lang="en-US" sz="2400">
                <a:solidFill>
                  <a:srgbClr val="000099"/>
                </a:solidFill>
              </a:rPr>
              <a:t> protect student expression in school-sponsored media, provided that the student expression is NOT:</a:t>
            </a:r>
            <a:endParaRPr sz="2400">
              <a:solidFill>
                <a:srgbClr val="000099"/>
              </a:solidFill>
            </a:endParaRPr>
          </a:p>
          <a:p>
            <a:pPr marL="0" lvl="0" indent="0" algn="l" rtl="0">
              <a:spcBef>
                <a:spcPts val="0"/>
              </a:spcBef>
              <a:spcAft>
                <a:spcPts val="0"/>
              </a:spcAft>
              <a:buNone/>
            </a:pPr>
            <a:endParaRPr sz="2400">
              <a:solidFill>
                <a:srgbClr val="000099"/>
              </a:solidFill>
            </a:endParaRPr>
          </a:p>
          <a:p>
            <a:pPr marL="457200" lvl="0" indent="-381000" algn="l" rtl="0">
              <a:spcBef>
                <a:spcPts val="0"/>
              </a:spcBef>
              <a:spcAft>
                <a:spcPts val="0"/>
              </a:spcAft>
              <a:buClr>
                <a:srgbClr val="000099"/>
              </a:buClr>
              <a:buSzPts val="2400"/>
              <a:buChar char="●"/>
            </a:pPr>
            <a:r>
              <a:rPr lang="en-US" sz="2400">
                <a:solidFill>
                  <a:srgbClr val="000099"/>
                </a:solidFill>
              </a:rPr>
              <a:t>libelous or slanderous</a:t>
            </a:r>
            <a:endParaRPr sz="2400">
              <a:solidFill>
                <a:srgbClr val="000099"/>
              </a:solidFill>
            </a:endParaRPr>
          </a:p>
          <a:p>
            <a:pPr marL="457200" lvl="0" indent="-381000" algn="l" rtl="0">
              <a:spcBef>
                <a:spcPts val="0"/>
              </a:spcBef>
              <a:spcAft>
                <a:spcPts val="0"/>
              </a:spcAft>
              <a:buClr>
                <a:srgbClr val="000099"/>
              </a:buClr>
              <a:buSzPts val="2400"/>
              <a:buChar char="●"/>
            </a:pPr>
            <a:r>
              <a:rPr lang="en-US" sz="2400">
                <a:solidFill>
                  <a:srgbClr val="000099"/>
                </a:solidFill>
              </a:rPr>
              <a:t>an invasion of privacy</a:t>
            </a:r>
            <a:endParaRPr sz="2400">
              <a:solidFill>
                <a:srgbClr val="000099"/>
              </a:solidFill>
            </a:endParaRPr>
          </a:p>
          <a:p>
            <a:pPr marL="457200" lvl="0" indent="-381000" algn="l" rtl="0">
              <a:spcBef>
                <a:spcPts val="0"/>
              </a:spcBef>
              <a:spcAft>
                <a:spcPts val="0"/>
              </a:spcAft>
              <a:buClr>
                <a:srgbClr val="000099"/>
              </a:buClr>
              <a:buSzPts val="2400"/>
              <a:buChar char="●"/>
            </a:pPr>
            <a:r>
              <a:rPr lang="en-US" sz="2400">
                <a:solidFill>
                  <a:srgbClr val="000099"/>
                </a:solidFill>
              </a:rPr>
              <a:t>obscene</a:t>
            </a:r>
            <a:endParaRPr sz="2400">
              <a:solidFill>
                <a:srgbClr val="000099"/>
              </a:solidFill>
            </a:endParaRPr>
          </a:p>
          <a:p>
            <a:pPr marL="457200" lvl="0" indent="-381000" algn="l" rtl="0">
              <a:spcBef>
                <a:spcPts val="0"/>
              </a:spcBef>
              <a:spcAft>
                <a:spcPts val="0"/>
              </a:spcAft>
              <a:buClr>
                <a:srgbClr val="000099"/>
              </a:buClr>
              <a:buSzPts val="2400"/>
              <a:buChar char="●"/>
            </a:pPr>
            <a:r>
              <a:rPr lang="en-US" sz="2400">
                <a:solidFill>
                  <a:srgbClr val="000099"/>
                </a:solidFill>
              </a:rPr>
              <a:t>a violation state or federal law; or</a:t>
            </a:r>
            <a:endParaRPr sz="2400">
              <a:solidFill>
                <a:srgbClr val="000099"/>
              </a:solidFill>
            </a:endParaRPr>
          </a:p>
          <a:p>
            <a:pPr marL="457200" lvl="0" indent="-381000" algn="l" rtl="0">
              <a:spcBef>
                <a:spcPts val="0"/>
              </a:spcBef>
              <a:spcAft>
                <a:spcPts val="0"/>
              </a:spcAft>
              <a:buClr>
                <a:srgbClr val="000099"/>
              </a:buClr>
              <a:buSzPts val="2400"/>
              <a:buChar char="●"/>
            </a:pPr>
            <a:r>
              <a:rPr lang="en-US" sz="2400">
                <a:solidFill>
                  <a:srgbClr val="000099"/>
                </a:solidFill>
              </a:rPr>
              <a:t>an incitement of students to materially and substantially disrupt the orderly operation of the school.</a:t>
            </a:r>
            <a:endParaRPr sz="2400">
              <a:solidFill>
                <a:srgbClr val="000099"/>
              </a:solidFill>
            </a:endParaRPr>
          </a:p>
        </p:txBody>
      </p:sp>
    </p:spTree>
    <p:extLst>
      <p:ext uri="{BB962C8B-B14F-4D97-AF65-F5344CB8AC3E}">
        <p14:creationId xmlns:p14="http://schemas.microsoft.com/office/powerpoint/2010/main" val="288808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anim calcmode="lin" valueType="num">
                                      <p:cBhvr>
                                        <p:cTn id="8" dur="1000" fill="hold"/>
                                        <p:tgtEl>
                                          <p:spTgt spid="292"/>
                                        </p:tgtEl>
                                        <p:attrNameLst>
                                          <p:attrName>ppt_x</p:attrName>
                                        </p:attrNameLst>
                                      </p:cBhvr>
                                      <p:tavLst>
                                        <p:tav tm="0">
                                          <p:val>
                                            <p:strVal val="#ppt_x"/>
                                          </p:val>
                                        </p:tav>
                                        <p:tav tm="100000">
                                          <p:val>
                                            <p:strVal val="#ppt_x"/>
                                          </p:val>
                                        </p:tav>
                                      </p:tavLst>
                                    </p:anim>
                                    <p:anim calcmode="lin" valueType="num">
                                      <p:cBhvr>
                                        <p:cTn id="9" dur="1000" fill="hold"/>
                                        <p:tgtEl>
                                          <p:spTgt spid="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g208682dbea8_0_35"/>
          <p:cNvSpPr txBox="1"/>
          <p:nvPr/>
        </p:nvSpPr>
        <p:spPr>
          <a:xfrm>
            <a:off x="1608000" y="137375"/>
            <a:ext cx="90600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000099"/>
                </a:solidFill>
                <a:latin typeface="Rockwell"/>
                <a:ea typeface="Rockwell"/>
                <a:cs typeface="Rockwell"/>
                <a:sym typeface="Rockwell"/>
              </a:rPr>
              <a:t>New Voices laws restore the </a:t>
            </a:r>
            <a:r>
              <a:rPr lang="en-US" sz="2200" i="1">
                <a:solidFill>
                  <a:srgbClr val="000099"/>
                </a:solidFill>
                <a:latin typeface="Rockwell"/>
                <a:ea typeface="Rockwell"/>
                <a:cs typeface="Rockwell"/>
                <a:sym typeface="Rockwell"/>
              </a:rPr>
              <a:t>Tinker </a:t>
            </a:r>
            <a:r>
              <a:rPr lang="en-US" sz="2200">
                <a:solidFill>
                  <a:srgbClr val="000099"/>
                </a:solidFill>
                <a:latin typeface="Rockwell"/>
                <a:ea typeface="Rockwell"/>
                <a:cs typeface="Rockwell"/>
                <a:sym typeface="Rockwell"/>
              </a:rPr>
              <a:t>standard for student expression.</a:t>
            </a:r>
            <a:endParaRPr sz="2200" i="0" u="none" strike="noStrike" cap="none">
              <a:solidFill>
                <a:srgbClr val="000099"/>
              </a:solidFill>
              <a:latin typeface="Rockwell"/>
              <a:ea typeface="Rockwell"/>
              <a:cs typeface="Rockwell"/>
              <a:sym typeface="Rockwell"/>
            </a:endParaRPr>
          </a:p>
        </p:txBody>
      </p:sp>
      <p:sp>
        <p:nvSpPr>
          <p:cNvPr id="307" name="Google Shape;307;g208682dbea8_0_35"/>
          <p:cNvSpPr txBox="1"/>
          <p:nvPr/>
        </p:nvSpPr>
        <p:spPr>
          <a:xfrm>
            <a:off x="1717500" y="799225"/>
            <a:ext cx="8551800" cy="37556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rgbClr val="000099"/>
                </a:solidFill>
                <a:latin typeface="Arial Black"/>
                <a:ea typeface="Arial Black"/>
                <a:cs typeface="Arial Black"/>
                <a:sym typeface="Arial Black"/>
              </a:rPr>
              <a:t>Tinker v. Des Moines (1969)</a:t>
            </a:r>
            <a:endParaRPr sz="2200">
              <a:solidFill>
                <a:srgbClr val="000099"/>
              </a:solidFill>
              <a:latin typeface="Arial Black"/>
              <a:ea typeface="Arial Black"/>
              <a:cs typeface="Arial Black"/>
              <a:sym typeface="Arial Black"/>
            </a:endParaRPr>
          </a:p>
          <a:p>
            <a:pPr marL="0" lvl="0" indent="0" algn="l" rtl="0">
              <a:spcBef>
                <a:spcPts val="0"/>
              </a:spcBef>
              <a:spcAft>
                <a:spcPts val="0"/>
              </a:spcAft>
              <a:buNone/>
            </a:pPr>
            <a:endParaRPr sz="2100">
              <a:solidFill>
                <a:srgbClr val="000099"/>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en-US" sz="2100">
                <a:solidFill>
                  <a:srgbClr val="000099"/>
                </a:solidFill>
              </a:rPr>
              <a:t>“A student's rights . . . do not embrace merely the classroom hours. When he is in the cafeteria, or on the playing field, or on the campus during the authorized hours, he may express his opinions, even on controversial subjects . . . if he does so </a:t>
            </a:r>
            <a:r>
              <a:rPr lang="en-US" sz="2100" i="1">
                <a:solidFill>
                  <a:srgbClr val="000099"/>
                </a:solidFill>
              </a:rPr>
              <a:t>without ‘materially and substantially </a:t>
            </a:r>
            <a:r>
              <a:rPr lang="en-US" sz="2100" i="1" err="1">
                <a:solidFill>
                  <a:srgbClr val="000099"/>
                </a:solidFill>
              </a:rPr>
              <a:t>interfer</a:t>
            </a:r>
            <a:r>
              <a:rPr lang="en-US" sz="2100" i="1">
                <a:solidFill>
                  <a:srgbClr val="000099"/>
                </a:solidFill>
              </a:rPr>
              <a:t>[</a:t>
            </a:r>
            <a:r>
              <a:rPr lang="en-US" sz="2100" i="1" err="1">
                <a:solidFill>
                  <a:srgbClr val="000099"/>
                </a:solidFill>
              </a:rPr>
              <a:t>ing</a:t>
            </a:r>
            <a:r>
              <a:rPr lang="en-US" sz="2100" i="1">
                <a:solidFill>
                  <a:srgbClr val="000099"/>
                </a:solidFill>
              </a:rPr>
              <a:t>] with the requirements of appropriate discipline in the operation of the school’</a:t>
            </a:r>
            <a:r>
              <a:rPr lang="en-US" sz="2100">
                <a:solidFill>
                  <a:srgbClr val="000099"/>
                </a:solidFill>
              </a:rPr>
              <a:t> and without colliding with the rights of others.” [Emphasis added.]</a:t>
            </a:r>
            <a:endParaRPr sz="2100">
              <a:solidFill>
                <a:srgbClr val="000099"/>
              </a:solidFill>
              <a:latin typeface="Times New Roman"/>
              <a:ea typeface="Times New Roman"/>
              <a:cs typeface="Times New Roman"/>
              <a:sym typeface="Times New Roman"/>
            </a:endParaRPr>
          </a:p>
        </p:txBody>
      </p:sp>
      <p:pic>
        <p:nvPicPr>
          <p:cNvPr id="308" name="Google Shape;308;g208682dbea8_0_35"/>
          <p:cNvPicPr preferRelativeResize="0"/>
          <p:nvPr/>
        </p:nvPicPr>
        <p:blipFill>
          <a:blip r:embed="rId3">
            <a:alphaModFix/>
          </a:blip>
          <a:stretch>
            <a:fillRect/>
          </a:stretch>
        </p:blipFill>
        <p:spPr>
          <a:xfrm>
            <a:off x="7207150" y="4145526"/>
            <a:ext cx="3308448" cy="2266287"/>
          </a:xfrm>
          <a:prstGeom prst="rect">
            <a:avLst/>
          </a:prstGeom>
          <a:noFill/>
          <a:ln>
            <a:noFill/>
          </a:ln>
          <a:effectLst>
            <a:outerShdw blurRad="57150" dist="190500" dir="7680000" algn="bl" rotWithShape="0">
              <a:srgbClr val="999999">
                <a:alpha val="50000"/>
              </a:srgbClr>
            </a:outerShdw>
          </a:effectLst>
        </p:spPr>
      </p:pic>
      <p:cxnSp>
        <p:nvCxnSpPr>
          <p:cNvPr id="309" name="Google Shape;309;g208682dbea8_0_35"/>
          <p:cNvCxnSpPr/>
          <p:nvPr/>
        </p:nvCxnSpPr>
        <p:spPr>
          <a:xfrm rot="10800000" flipH="1">
            <a:off x="1608000" y="589213"/>
            <a:ext cx="8770800" cy="23400"/>
          </a:xfrm>
          <a:prstGeom prst="straightConnector1">
            <a:avLst/>
          </a:prstGeom>
          <a:noFill/>
          <a:ln w="38100" cap="flat" cmpd="sng">
            <a:solidFill>
              <a:srgbClr val="000099"/>
            </a:solidFill>
            <a:prstDash val="solid"/>
            <a:round/>
            <a:headEnd type="none" w="med" len="med"/>
            <a:tailEnd type="none" w="med" len="med"/>
          </a:ln>
        </p:spPr>
      </p:cxnSp>
      <p:sp>
        <p:nvSpPr>
          <p:cNvPr id="310" name="Google Shape;310;g208682dbea8_0_35"/>
          <p:cNvSpPr txBox="1"/>
          <p:nvPr/>
        </p:nvSpPr>
        <p:spPr>
          <a:xfrm>
            <a:off x="1717500" y="4539913"/>
            <a:ext cx="4992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rgbClr val="000099"/>
                </a:solidFill>
                <a:highlight>
                  <a:srgbClr val="FFFFFF"/>
                </a:highlight>
              </a:rPr>
              <a:t>“The Constitution says that Congress (and the States) may not abridge the right to free speech. This provision means what it says.”</a:t>
            </a:r>
            <a:endParaRPr sz="2100">
              <a:solidFill>
                <a:srgbClr val="000099"/>
              </a:solidFill>
            </a:endParaRPr>
          </a:p>
        </p:txBody>
      </p:sp>
    </p:spTree>
    <p:extLst>
      <p:ext uri="{BB962C8B-B14F-4D97-AF65-F5344CB8AC3E}">
        <p14:creationId xmlns:p14="http://schemas.microsoft.com/office/powerpoint/2010/main" val="366733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anim calcmode="lin" valueType="num">
                                      <p:cBhvr>
                                        <p:cTn id="8" dur="1000" fill="hold"/>
                                        <p:tgtEl>
                                          <p:spTgt spid="310"/>
                                        </p:tgtEl>
                                        <p:attrNameLst>
                                          <p:attrName>ppt_x</p:attrName>
                                        </p:attrNameLst>
                                      </p:cBhvr>
                                      <p:tavLst>
                                        <p:tav tm="0">
                                          <p:val>
                                            <p:strVal val="#ppt_x"/>
                                          </p:val>
                                        </p:tav>
                                        <p:tav tm="100000">
                                          <p:val>
                                            <p:strVal val="#ppt_x"/>
                                          </p:val>
                                        </p:tav>
                                      </p:tavLst>
                                    </p:anim>
                                    <p:anim calcmode="lin" valueType="num">
                                      <p:cBhvr>
                                        <p:cTn id="9" dur="1000" fill="hold"/>
                                        <p:tgtEl>
                                          <p:spTgt spid="3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Shape 98"/>
        <p:cNvGrpSpPr/>
        <p:nvPr/>
      </p:nvGrpSpPr>
      <p:grpSpPr>
        <a:xfrm>
          <a:off x="0" y="0"/>
          <a:ext cx="0" cy="0"/>
          <a:chOff x="0" y="0"/>
          <a:chExt cx="0" cy="0"/>
        </a:xfrm>
      </p:grpSpPr>
      <p:sp>
        <p:nvSpPr>
          <p:cNvPr id="99" name="Google Shape;99;p2"/>
          <p:cNvSpPr txBox="1"/>
          <p:nvPr/>
        </p:nvSpPr>
        <p:spPr>
          <a:xfrm>
            <a:off x="1981200" y="158625"/>
            <a:ext cx="84582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00"/>
                </a:solidFill>
                <a:latin typeface="Arial"/>
                <a:ea typeface="Arial"/>
                <a:cs typeface="Arial"/>
                <a:sym typeface="Arial"/>
              </a:rPr>
              <a:t>This case began at Hazelwood East High School and ended up in the U. S. Supreme Court.</a:t>
            </a:r>
            <a:endParaRPr sz="2800" b="0" i="0" u="none" strike="noStrike" cap="none">
              <a:solidFill>
                <a:srgbClr val="FFFF00"/>
              </a:solidFill>
              <a:latin typeface="Times New Roman"/>
              <a:ea typeface="Times New Roman"/>
              <a:cs typeface="Times New Roman"/>
              <a:sym typeface="Times New Roman"/>
            </a:endParaRPr>
          </a:p>
        </p:txBody>
      </p:sp>
      <p:sp>
        <p:nvSpPr>
          <p:cNvPr id="100" name="Google Shape;100;p2"/>
          <p:cNvSpPr txBox="1"/>
          <p:nvPr/>
        </p:nvSpPr>
        <p:spPr>
          <a:xfrm>
            <a:off x="1593525" y="3292475"/>
            <a:ext cx="6148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1" u="none" strike="noStrike" cap="none">
                <a:solidFill>
                  <a:srgbClr val="66FF66"/>
                </a:solidFill>
                <a:latin typeface="Arial"/>
                <a:ea typeface="Arial"/>
                <a:cs typeface="Arial"/>
                <a:sym typeface="Arial"/>
              </a:rPr>
              <a:t>Here are the basic facts of the case</a:t>
            </a:r>
            <a:r>
              <a:rPr lang="en-US" sz="2800" i="1">
                <a:solidFill>
                  <a:srgbClr val="66FF66"/>
                </a:solidFill>
              </a:rPr>
              <a:t>:</a:t>
            </a:r>
            <a:endParaRPr sz="1800" i="1"/>
          </a:p>
        </p:txBody>
      </p:sp>
      <p:sp>
        <p:nvSpPr>
          <p:cNvPr id="101" name="Google Shape;101;p2"/>
          <p:cNvSpPr txBox="1"/>
          <p:nvPr/>
        </p:nvSpPr>
        <p:spPr>
          <a:xfrm>
            <a:off x="2191125" y="4389175"/>
            <a:ext cx="4953000" cy="15330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600" i="0" u="none" strike="noStrike" cap="none">
                <a:solidFill>
                  <a:srgbClr val="66FF66"/>
                </a:solidFill>
              </a:rPr>
              <a:t>The school newspaper was written and edited by the Journalism II class at Hazelwood East High School.</a:t>
            </a:r>
            <a:endParaRPr sz="1200"/>
          </a:p>
        </p:txBody>
      </p:sp>
      <p:graphicFrame>
        <p:nvGraphicFramePr>
          <p:cNvPr id="102" name="Google Shape;102;p2"/>
          <p:cNvGraphicFramePr/>
          <p:nvPr/>
        </p:nvGraphicFramePr>
        <p:xfrm>
          <a:off x="7505701" y="3669775"/>
          <a:ext cx="2933699" cy="2971800"/>
        </p:xfrm>
        <a:graphic>
          <a:graphicData uri="http://schemas.openxmlformats.org/presentationml/2006/ole">
            <mc:AlternateContent xmlns:mc="http://schemas.openxmlformats.org/markup-compatibility/2006">
              <mc:Choice xmlns:v="urn:schemas-microsoft-com:vml" Requires="v">
                <p:oleObj r:id="rId3" imgW="2933699" imgH="2971800" progId="MS_ClipArt_Gallery.5">
                  <p:embed/>
                </p:oleObj>
              </mc:Choice>
              <mc:Fallback>
                <p:oleObj r:id="rId3" imgW="2933699" imgH="2971800" progId="MS_ClipArt_Gallery.5">
                  <p:embed/>
                  <p:pic>
                    <p:nvPicPr>
                      <p:cNvPr id="102" name="Google Shape;102;p2"/>
                      <p:cNvPicPr preferRelativeResize="0"/>
                      <p:nvPr/>
                    </p:nvPicPr>
                    <p:blipFill rotWithShape="1">
                      <a:blip r:embed="rId4">
                        <a:alphaModFix/>
                      </a:blip>
                      <a:srcRect/>
                      <a:stretch/>
                    </p:blipFill>
                    <p:spPr>
                      <a:xfrm>
                        <a:off x="7505701" y="3669775"/>
                        <a:ext cx="2933699" cy="2971800"/>
                      </a:xfrm>
                      <a:prstGeom prst="rect">
                        <a:avLst/>
                      </a:prstGeom>
                      <a:noFill/>
                      <a:ln>
                        <a:noFill/>
                      </a:ln>
                    </p:spPr>
                  </p:pic>
                </p:oleObj>
              </mc:Fallback>
            </mc:AlternateContent>
          </a:graphicData>
        </a:graphic>
      </p:graphicFrame>
      <p:graphicFrame>
        <p:nvGraphicFramePr>
          <p:cNvPr id="103" name="Google Shape;103;p2"/>
          <p:cNvGraphicFramePr/>
          <p:nvPr/>
        </p:nvGraphicFramePr>
        <p:xfrm>
          <a:off x="6788150" y="1295400"/>
          <a:ext cx="3498850" cy="1296988"/>
        </p:xfrm>
        <a:graphic>
          <a:graphicData uri="http://schemas.openxmlformats.org/presentationml/2006/ole">
            <mc:AlternateContent xmlns:mc="http://schemas.openxmlformats.org/markup-compatibility/2006">
              <mc:Choice xmlns:v="urn:schemas-microsoft-com:vml" Requires="v">
                <p:oleObj r:id="rId5" imgW="3498850" imgH="1296988" progId="MS_ClipArt_Gallery.5">
                  <p:embed/>
                </p:oleObj>
              </mc:Choice>
              <mc:Fallback>
                <p:oleObj r:id="rId5" imgW="3498850" imgH="1296988" progId="MS_ClipArt_Gallery.5">
                  <p:embed/>
                  <p:pic>
                    <p:nvPicPr>
                      <p:cNvPr id="103" name="Google Shape;103;p2"/>
                      <p:cNvPicPr preferRelativeResize="0"/>
                      <p:nvPr/>
                    </p:nvPicPr>
                    <p:blipFill rotWithShape="1">
                      <a:blip r:embed="rId6">
                        <a:alphaModFix/>
                      </a:blip>
                      <a:srcRect/>
                      <a:stretch/>
                    </p:blipFill>
                    <p:spPr>
                      <a:xfrm>
                        <a:off x="6788150" y="1295400"/>
                        <a:ext cx="3498850" cy="1296988"/>
                      </a:xfrm>
                      <a:prstGeom prst="rect">
                        <a:avLst/>
                      </a:prstGeom>
                      <a:noFill/>
                      <a:ln>
                        <a:noFill/>
                      </a:ln>
                    </p:spPr>
                  </p:pic>
                </p:oleObj>
              </mc:Fallback>
            </mc:AlternateContent>
          </a:graphicData>
        </a:graphic>
      </p:graphicFrame>
      <p:graphicFrame>
        <p:nvGraphicFramePr>
          <p:cNvPr id="104" name="Google Shape;104;p2"/>
          <p:cNvGraphicFramePr/>
          <p:nvPr/>
        </p:nvGraphicFramePr>
        <p:xfrm>
          <a:off x="1905001" y="1187450"/>
          <a:ext cx="2270125" cy="1828800"/>
        </p:xfrm>
        <a:graphic>
          <a:graphicData uri="http://schemas.openxmlformats.org/presentationml/2006/ole">
            <mc:AlternateContent xmlns:mc="http://schemas.openxmlformats.org/markup-compatibility/2006">
              <mc:Choice xmlns:v="urn:schemas-microsoft-com:vml" Requires="v">
                <p:oleObj r:id="rId7" imgW="2270125" imgH="1828800" progId="MS_ClipArt_Gallery.5">
                  <p:embed/>
                </p:oleObj>
              </mc:Choice>
              <mc:Fallback>
                <p:oleObj r:id="rId7" imgW="2270125" imgH="1828800" progId="MS_ClipArt_Gallery.5">
                  <p:embed/>
                  <p:pic>
                    <p:nvPicPr>
                      <p:cNvPr id="104" name="Google Shape;104;p2"/>
                      <p:cNvPicPr preferRelativeResize="0"/>
                      <p:nvPr/>
                    </p:nvPicPr>
                    <p:blipFill rotWithShape="1">
                      <a:blip r:embed="rId8">
                        <a:alphaModFix/>
                      </a:blip>
                      <a:srcRect/>
                      <a:stretch/>
                    </p:blipFill>
                    <p:spPr>
                      <a:xfrm>
                        <a:off x="1905001" y="1187450"/>
                        <a:ext cx="2270125" cy="1828800"/>
                      </a:xfrm>
                      <a:prstGeom prst="rect">
                        <a:avLst/>
                      </a:prstGeom>
                      <a:noFill/>
                      <a:ln>
                        <a:noFill/>
                      </a:ln>
                    </p:spPr>
                  </p:pic>
                </p:oleObj>
              </mc:Fallback>
            </mc:AlternateContent>
          </a:graphicData>
        </a:graphic>
      </p:graphicFrame>
      <p:sp>
        <p:nvSpPr>
          <p:cNvPr id="105" name="Google Shape;105;p2"/>
          <p:cNvSpPr/>
          <p:nvPr/>
        </p:nvSpPr>
        <p:spPr>
          <a:xfrm>
            <a:off x="4419600" y="1981200"/>
            <a:ext cx="2209800" cy="381000"/>
          </a:xfrm>
          <a:prstGeom prst="rightArrow">
            <a:avLst>
              <a:gd name="adj1" fmla="val 50000"/>
              <a:gd name="adj2" fmla="val 145000"/>
            </a:avLst>
          </a:prstGeom>
          <a:solidFill>
            <a:srgbClr val="FF0000"/>
          </a:solidFill>
          <a:ln w="9525" cap="flat" cmpd="sng">
            <a:solidFill>
              <a:srgbClr val="C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3238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p:tgtEl>
                                          <p:spTgt spid="100"/>
                                        </p:tgtEl>
                                        <p:attrNameLst>
                                          <p:attrName>ppt_w</p:attrName>
                                        </p:attrNameLst>
                                      </p:cBhvr>
                                      <p:tavLst>
                                        <p:tav tm="0">
                                          <p:val>
                                            <p:strVal val="0"/>
                                          </p:val>
                                        </p:tav>
                                        <p:tav tm="100000">
                                          <p:val>
                                            <p:strVal val="#ppt_w"/>
                                          </p:val>
                                        </p:tav>
                                      </p:tavLst>
                                    </p:anim>
                                    <p:anim calcmode="lin" valueType="num">
                                      <p:cBhvr additive="base">
                                        <p:cTn id="13" dur="500"/>
                                        <p:tgtEl>
                                          <p:spTgt spid="10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900"/>
                                        <p:tgtEl>
                                          <p:spTgt spid="101"/>
                                        </p:tgtEl>
                                      </p:cBhvr>
                                    </p:animEffect>
                                  </p:childTnLst>
                                </p:cTn>
                              </p:par>
                              <p:par>
                                <p:cTn id="19" presetID="10"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9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66">
            <a:alpha val="11000"/>
          </a:srgbClr>
        </a:solidFill>
        <a:effectLst/>
      </p:bgPr>
    </p:bg>
    <p:spTree>
      <p:nvGrpSpPr>
        <p:cNvPr id="1" name="Shape 297"/>
        <p:cNvGrpSpPr/>
        <p:nvPr/>
      </p:nvGrpSpPr>
      <p:grpSpPr>
        <a:xfrm>
          <a:off x="0" y="0"/>
          <a:ext cx="0" cy="0"/>
          <a:chOff x="0" y="0"/>
          <a:chExt cx="0" cy="0"/>
        </a:xfrm>
      </p:grpSpPr>
      <p:sp>
        <p:nvSpPr>
          <p:cNvPr id="298" name="Google Shape;298;g208682dbea8_0_25"/>
          <p:cNvSpPr txBox="1"/>
          <p:nvPr/>
        </p:nvSpPr>
        <p:spPr>
          <a:xfrm>
            <a:off x="1676400" y="298373"/>
            <a:ext cx="8839200" cy="461700"/>
          </a:xfrm>
          <a:prstGeom prst="rect">
            <a:avLst/>
          </a:prstGeom>
          <a:noFill/>
          <a:ln>
            <a:noFill/>
          </a:ln>
        </p:spPr>
        <p:txBody>
          <a:bodyPr spcFirstLastPara="1" wrap="square" lIns="91425" tIns="45700" rIns="91425" bIns="45700" anchor="t" anchorCtr="0">
            <a:spAutoFit/>
          </a:bodyPr>
          <a:lstStyle/>
          <a:p>
            <a:r>
              <a:rPr lang="en-US" sz="2400" dirty="0">
                <a:solidFill>
                  <a:srgbClr val="003366"/>
                </a:solidFill>
                <a:latin typeface="Rockwell"/>
                <a:ea typeface="Rockwell"/>
                <a:cs typeface="Rockwell"/>
                <a:sym typeface="Rockwell"/>
              </a:rPr>
              <a:t>By 2023, 16 states passed New Voices laws . . .</a:t>
            </a:r>
            <a:endParaRPr lang="en-US" sz="2400" i="0" u="none" strike="noStrike" cap="none" dirty="0">
              <a:solidFill>
                <a:srgbClr val="003366"/>
              </a:solidFill>
              <a:latin typeface="Rockwell"/>
              <a:ea typeface="Rockwell"/>
              <a:cs typeface="Rockwell"/>
            </a:endParaRPr>
          </a:p>
        </p:txBody>
      </p:sp>
      <p:pic>
        <p:nvPicPr>
          <p:cNvPr id="2" name="Picture 2" descr="Map&#10;&#10;Description automatically generated">
            <a:extLst>
              <a:ext uri="{FF2B5EF4-FFF2-40B4-BE49-F238E27FC236}">
                <a16:creationId xmlns:a16="http://schemas.microsoft.com/office/drawing/2014/main" id="{E818D81B-B8FE-14FE-6400-597175948B57}"/>
              </a:ext>
            </a:extLst>
          </p:cNvPr>
          <p:cNvPicPr>
            <a:picLocks noChangeAspect="1"/>
          </p:cNvPicPr>
          <p:nvPr/>
        </p:nvPicPr>
        <p:blipFill>
          <a:blip r:embed="rId3"/>
          <a:stretch>
            <a:fillRect/>
          </a:stretch>
        </p:blipFill>
        <p:spPr>
          <a:xfrm>
            <a:off x="1620644" y="1167808"/>
            <a:ext cx="9433933" cy="4856920"/>
          </a:xfrm>
          <a:prstGeom prst="rect">
            <a:avLst/>
          </a:prstGeom>
        </p:spPr>
      </p:pic>
    </p:spTree>
    <p:extLst>
      <p:ext uri="{BB962C8B-B14F-4D97-AF65-F5344CB8AC3E}">
        <p14:creationId xmlns:p14="http://schemas.microsoft.com/office/powerpoint/2010/main" val="3256782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Shape 315"/>
        <p:cNvGrpSpPr/>
        <p:nvPr/>
      </p:nvGrpSpPr>
      <p:grpSpPr>
        <a:xfrm>
          <a:off x="0" y="0"/>
          <a:ext cx="0" cy="0"/>
          <a:chOff x="0" y="0"/>
          <a:chExt cx="0" cy="0"/>
        </a:xfrm>
      </p:grpSpPr>
      <p:sp>
        <p:nvSpPr>
          <p:cNvPr id="316" name="Google Shape;316;p18"/>
          <p:cNvSpPr txBox="1"/>
          <p:nvPr/>
        </p:nvSpPr>
        <p:spPr>
          <a:xfrm>
            <a:off x="3771900" y="1454451"/>
            <a:ext cx="4572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Tahoma"/>
                <a:ea typeface="Tahoma"/>
                <a:cs typeface="Tahoma"/>
                <a:sym typeface="Tahoma"/>
              </a:rPr>
              <a:t>Lesson </a:t>
            </a:r>
            <a:r>
              <a:rPr lang="en-US" sz="2400" b="0" i="0" u="none" strike="noStrike" cap="none">
                <a:solidFill>
                  <a:srgbClr val="FFFFFF"/>
                </a:solidFill>
                <a:latin typeface="Tahoma"/>
                <a:ea typeface="Tahoma"/>
                <a:cs typeface="Tahoma"/>
                <a:sym typeface="Tahoma"/>
              </a:rPr>
              <a:t>Design</a:t>
            </a:r>
            <a:r>
              <a:rPr lang="en-US" sz="2400">
                <a:solidFill>
                  <a:srgbClr val="FFFFFF"/>
                </a:solidFill>
                <a:latin typeface="Tahoma"/>
                <a:ea typeface="Tahoma"/>
                <a:cs typeface="Tahoma"/>
                <a:sym typeface="Tahoma"/>
              </a:rPr>
              <a:t>:</a:t>
            </a:r>
            <a:r>
              <a:rPr lang="en-US" sz="2400" b="0" i="0" u="none" strike="noStrike" cap="none">
                <a:solidFill>
                  <a:srgbClr val="FFFFFF"/>
                </a:solidFill>
                <a:latin typeface="Tahoma"/>
                <a:ea typeface="Tahoma"/>
                <a:cs typeface="Tahoma"/>
                <a:sym typeface="Tahoma"/>
              </a:rPr>
              <a:t> Marshall Croddy</a:t>
            </a:r>
            <a:endParaRPr sz="1400"/>
          </a:p>
        </p:txBody>
      </p:sp>
      <p:sp>
        <p:nvSpPr>
          <p:cNvPr id="317" name="Google Shape;317;p18"/>
          <p:cNvSpPr txBox="1"/>
          <p:nvPr/>
        </p:nvSpPr>
        <p:spPr>
          <a:xfrm>
            <a:off x="3009900" y="1906189"/>
            <a:ext cx="609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Tahoma"/>
                <a:ea typeface="Tahoma"/>
                <a:cs typeface="Tahoma"/>
                <a:sym typeface="Tahoma"/>
              </a:rPr>
              <a:t>Writers: </a:t>
            </a:r>
            <a:r>
              <a:rPr lang="en-US" sz="2400" b="0" i="0" u="none" strike="noStrike" cap="none">
                <a:solidFill>
                  <a:srgbClr val="FFFFFF"/>
                </a:solidFill>
                <a:latin typeface="Tahoma"/>
                <a:ea typeface="Tahoma"/>
                <a:cs typeface="Tahoma"/>
                <a:sym typeface="Tahoma"/>
              </a:rPr>
              <a:t>Keri Doggett &amp; Bill Hayes</a:t>
            </a:r>
            <a:endParaRPr sz="1400"/>
          </a:p>
        </p:txBody>
      </p:sp>
      <p:sp>
        <p:nvSpPr>
          <p:cNvPr id="318" name="Google Shape;318;p18"/>
          <p:cNvSpPr txBox="1"/>
          <p:nvPr/>
        </p:nvSpPr>
        <p:spPr>
          <a:xfrm>
            <a:off x="3905700" y="2900634"/>
            <a:ext cx="45720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FFFFFF"/>
                </a:solidFill>
                <a:latin typeface="Tahoma"/>
                <a:ea typeface="Tahoma"/>
                <a:cs typeface="Tahoma"/>
                <a:sym typeface="Tahoma"/>
              </a:rPr>
              <a:t>Graphic Design</a:t>
            </a:r>
            <a:r>
              <a:rPr lang="en-US" sz="2400">
                <a:solidFill>
                  <a:srgbClr val="FFFFFF"/>
                </a:solidFill>
                <a:latin typeface="Tahoma"/>
                <a:ea typeface="Tahoma"/>
                <a:cs typeface="Tahoma"/>
                <a:sym typeface="Tahoma"/>
              </a:rPr>
              <a:t>: </a:t>
            </a:r>
            <a:r>
              <a:rPr lang="en-US" sz="2400" b="0" i="0" u="none" strike="noStrike" cap="none">
                <a:solidFill>
                  <a:srgbClr val="FFFFFF"/>
                </a:solidFill>
                <a:latin typeface="Tahoma"/>
                <a:ea typeface="Tahoma"/>
                <a:cs typeface="Tahoma"/>
                <a:sym typeface="Tahoma"/>
              </a:rPr>
              <a:t>Keri Doggett</a:t>
            </a:r>
            <a:endParaRPr sz="2400" b="0" i="0" u="none" strike="noStrike" cap="none">
              <a:solidFill>
                <a:srgbClr val="FF0000"/>
              </a:solidFill>
              <a:latin typeface="Tahoma"/>
              <a:ea typeface="Tahoma"/>
              <a:cs typeface="Tahoma"/>
              <a:sym typeface="Tahoma"/>
            </a:endParaRPr>
          </a:p>
        </p:txBody>
      </p:sp>
      <p:sp>
        <p:nvSpPr>
          <p:cNvPr id="319" name="Google Shape;319;p18"/>
          <p:cNvSpPr txBox="1"/>
          <p:nvPr/>
        </p:nvSpPr>
        <p:spPr>
          <a:xfrm>
            <a:off x="1859" y="451624"/>
            <a:ext cx="1206561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a:solidFill>
                  <a:srgbClr val="66FFFF"/>
                </a:solidFill>
                <a:latin typeface="Tahoma"/>
                <a:ea typeface="Tahoma"/>
                <a:cs typeface="Tahoma"/>
                <a:sym typeface="Tahoma"/>
              </a:rPr>
              <a:t>The Courts, the Constitution, and  the Bill of Rights</a:t>
            </a:r>
            <a:endParaRPr sz="2400" b="0" i="0" u="none" strike="noStrike" cap="none">
              <a:solidFill>
                <a:srgbClr val="66FFFF"/>
              </a:solidFill>
              <a:latin typeface="Tahoma"/>
              <a:ea typeface="Tahoma"/>
              <a:cs typeface="Tahoma"/>
              <a:sym typeface="Tahoma"/>
            </a:endParaRPr>
          </a:p>
        </p:txBody>
      </p:sp>
      <p:sp>
        <p:nvSpPr>
          <p:cNvPr id="320" name="Google Shape;320;p18"/>
          <p:cNvSpPr txBox="1"/>
          <p:nvPr/>
        </p:nvSpPr>
        <p:spPr>
          <a:xfrm>
            <a:off x="2847029" y="6333071"/>
            <a:ext cx="6615000" cy="523180"/>
          </a:xfrm>
          <a:prstGeom prst="rect">
            <a:avLst/>
          </a:prstGeom>
          <a:noFill/>
          <a:ln>
            <a:noFill/>
          </a:ln>
        </p:spPr>
        <p:txBody>
          <a:bodyPr spcFirstLastPara="1" wrap="square" lIns="91425" tIns="45700" rIns="91425" bIns="45700" anchor="t" anchorCtr="0">
            <a:spAutoFit/>
          </a:bodyPr>
          <a:lstStyle/>
          <a:p>
            <a:r>
              <a:rPr lang="en-US" sz="1400">
                <a:solidFill>
                  <a:schemeClr val="bg1"/>
                </a:solidFill>
                <a:latin typeface="Tahoma"/>
                <a:ea typeface="Tahoma"/>
                <a:cs typeface="Tahoma"/>
              </a:rPr>
              <a:t>© 2002-2023 Constitutional Rights Foundation, Los Angeles. All rights reserved.</a:t>
            </a:r>
            <a:endParaRPr lang="en-US" sz="1400">
              <a:solidFill>
                <a:schemeClr val="bg1"/>
              </a:solidFill>
              <a:ea typeface="+mn-lt"/>
              <a:cs typeface="+mn-lt"/>
            </a:endParaRPr>
          </a:p>
          <a:p>
            <a:pPr marL="0" marR="0" lvl="0" indent="0" algn="l">
              <a:spcBef>
                <a:spcPts val="0"/>
              </a:spcBef>
              <a:spcAft>
                <a:spcPts val="0"/>
              </a:spcAft>
              <a:buNone/>
            </a:pPr>
            <a:endParaRPr lang="en-US" sz="1400" b="0" i="0" u="none" strike="noStrike" cap="none">
              <a:solidFill>
                <a:srgbClr val="000099"/>
              </a:solidFill>
              <a:latin typeface="Tahoma"/>
              <a:ea typeface="Tahoma"/>
              <a:cs typeface="Tahoma"/>
            </a:endParaRPr>
          </a:p>
        </p:txBody>
      </p:sp>
      <p:sp>
        <p:nvSpPr>
          <p:cNvPr id="321" name="Google Shape;321;p18"/>
          <p:cNvSpPr txBox="1"/>
          <p:nvPr/>
        </p:nvSpPr>
        <p:spPr>
          <a:xfrm>
            <a:off x="2857500" y="3521660"/>
            <a:ext cx="6477000" cy="590891"/>
          </a:xfrm>
          <a:prstGeom prst="rect">
            <a:avLst/>
          </a:prstGeom>
          <a:solidFill>
            <a:srgbClr val="000066"/>
          </a:solidFill>
          <a:ln>
            <a:noFill/>
          </a:ln>
        </p:spPr>
        <p:txBody>
          <a:bodyPr spcFirstLastPara="1" wrap="square" lIns="91425" tIns="45700" rIns="91425" bIns="45700" anchor="t" anchorCtr="0">
            <a:spAutoFit/>
          </a:bodyPr>
          <a:lstStyle/>
          <a:p>
            <a:pPr algn="ctr">
              <a:lnSpc>
                <a:spcPct val="90000"/>
              </a:lnSpc>
            </a:pPr>
            <a:r>
              <a:rPr lang="en-US" b="0" i="0" u="none" strike="noStrike" cap="none">
                <a:solidFill>
                  <a:schemeClr val="bg1"/>
                </a:solidFill>
                <a:latin typeface="Tahoma"/>
                <a:ea typeface="Tahoma"/>
                <a:cs typeface="Tahoma"/>
                <a:sym typeface="Tahoma"/>
              </a:rPr>
              <a:t>Special thanks to </a:t>
            </a:r>
            <a:r>
              <a:rPr lang="en-US">
                <a:solidFill>
                  <a:schemeClr val="bg1"/>
                </a:solidFill>
                <a:latin typeface="Tahoma"/>
                <a:ea typeface="Tahoma"/>
                <a:cs typeface="Tahoma"/>
                <a:sym typeface="Tahoma"/>
              </a:rPr>
              <a:t>Hon. John</a:t>
            </a:r>
            <a:r>
              <a:rPr lang="en-US" b="0" i="0" u="none" strike="noStrike" cap="none">
                <a:solidFill>
                  <a:schemeClr val="bg1"/>
                </a:solidFill>
                <a:latin typeface="Tahoma"/>
                <a:ea typeface="Tahoma"/>
                <a:cs typeface="Tahoma"/>
                <a:sym typeface="Tahoma"/>
              </a:rPr>
              <a:t> Kronstadt,</a:t>
            </a:r>
            <a:br>
              <a:rPr lang="en-US">
                <a:latin typeface="Tahoma"/>
                <a:ea typeface="Tahoma"/>
                <a:cs typeface="Tahoma"/>
              </a:rPr>
            </a:br>
            <a:r>
              <a:rPr lang="en-US" b="0" i="0" u="none" strike="noStrike" cap="none">
                <a:solidFill>
                  <a:schemeClr val="bg1"/>
                </a:solidFill>
                <a:latin typeface="Tahoma"/>
                <a:ea typeface="Tahoma"/>
                <a:cs typeface="Tahoma"/>
                <a:sym typeface="Tahoma"/>
              </a:rPr>
              <a:t>CRF Board of Directors, for inspiration and input.</a:t>
            </a:r>
            <a:endParaRPr lang="en-US">
              <a:solidFill>
                <a:schemeClr val="bg1"/>
              </a:solidFill>
              <a:cs typeface="Arial"/>
            </a:endParaRPr>
          </a:p>
        </p:txBody>
      </p:sp>
      <p:sp>
        <p:nvSpPr>
          <p:cNvPr id="322" name="Google Shape;322;p18"/>
          <p:cNvSpPr txBox="1"/>
          <p:nvPr/>
        </p:nvSpPr>
        <p:spPr>
          <a:xfrm>
            <a:off x="3771900" y="2408051"/>
            <a:ext cx="4839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FF"/>
                </a:solidFill>
                <a:latin typeface="Tahoma"/>
                <a:ea typeface="Tahoma"/>
                <a:cs typeface="Tahoma"/>
                <a:sym typeface="Tahoma"/>
              </a:rPr>
              <a:t>Contributing Writer: Damon Huss</a:t>
            </a:r>
            <a:endParaRPr sz="2400" b="0" i="0" u="none" strike="noStrike" cap="none">
              <a:solidFill>
                <a:srgbClr val="FF0000"/>
              </a:solidFill>
              <a:latin typeface="Tahoma"/>
              <a:ea typeface="Tahoma"/>
              <a:cs typeface="Tahoma"/>
              <a:sym typeface="Tahoma"/>
            </a:endParaRPr>
          </a:p>
        </p:txBody>
      </p:sp>
      <p:pic>
        <p:nvPicPr>
          <p:cNvPr id="5" name="Picture 5" descr="Logo&#10;&#10;Description automatically generated">
            <a:extLst>
              <a:ext uri="{FF2B5EF4-FFF2-40B4-BE49-F238E27FC236}">
                <a16:creationId xmlns:a16="http://schemas.microsoft.com/office/drawing/2014/main" id="{C7FC8912-2CE8-50ED-125A-E88470972E44}"/>
              </a:ext>
            </a:extLst>
          </p:cNvPr>
          <p:cNvPicPr>
            <a:picLocks noChangeAspect="1"/>
          </p:cNvPicPr>
          <p:nvPr/>
        </p:nvPicPr>
        <p:blipFill>
          <a:blip r:embed="rId3"/>
          <a:stretch>
            <a:fillRect/>
          </a:stretch>
        </p:blipFill>
        <p:spPr>
          <a:xfrm>
            <a:off x="4919546" y="4597449"/>
            <a:ext cx="2464420" cy="1491687"/>
          </a:xfrm>
          <a:prstGeom prst="rect">
            <a:avLst/>
          </a:prstGeom>
        </p:spPr>
      </p:pic>
    </p:spTree>
    <p:extLst>
      <p:ext uri="{BB962C8B-B14F-4D97-AF65-F5344CB8AC3E}">
        <p14:creationId xmlns:p14="http://schemas.microsoft.com/office/powerpoint/2010/main" val="293870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Shape 110"/>
        <p:cNvGrpSpPr/>
        <p:nvPr/>
      </p:nvGrpSpPr>
      <p:grpSpPr>
        <a:xfrm>
          <a:off x="0" y="0"/>
          <a:ext cx="0" cy="0"/>
          <a:chOff x="0" y="0"/>
          <a:chExt cx="0" cy="0"/>
        </a:xfrm>
      </p:grpSpPr>
      <p:sp>
        <p:nvSpPr>
          <p:cNvPr id="111" name="Google Shape;111;p3"/>
          <p:cNvSpPr txBox="1"/>
          <p:nvPr/>
        </p:nvSpPr>
        <p:spPr>
          <a:xfrm>
            <a:off x="1676400" y="228600"/>
            <a:ext cx="8763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i="0" u="none" strike="noStrike" cap="none">
                <a:solidFill>
                  <a:srgbClr val="CCFFFF"/>
                </a:solidFill>
              </a:rPr>
              <a:t>Three students in the class worked on a special feature section for the upcoming edition.</a:t>
            </a:r>
            <a:endParaRPr sz="1200"/>
          </a:p>
        </p:txBody>
      </p:sp>
      <p:sp>
        <p:nvSpPr>
          <p:cNvPr id="112" name="Google Shape;112;p3"/>
          <p:cNvSpPr txBox="1"/>
          <p:nvPr/>
        </p:nvSpPr>
        <p:spPr>
          <a:xfrm>
            <a:off x="1866900" y="5170200"/>
            <a:ext cx="83820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i="0" u="none" strike="noStrike" cap="none">
                <a:solidFill>
                  <a:srgbClr val="CCFFFF"/>
                </a:solidFill>
              </a:rPr>
              <a:t>They handed in articles on different topics, including teen pregnancy and students with divorced parents. They interviewed and wrote about students’ experiences. They did not use the students’ real names.</a:t>
            </a:r>
            <a:endParaRPr sz="1200">
              <a:solidFill>
                <a:srgbClr val="CCFFFF"/>
              </a:solidFill>
            </a:endParaRPr>
          </a:p>
        </p:txBody>
      </p:sp>
      <p:graphicFrame>
        <p:nvGraphicFramePr>
          <p:cNvPr id="113" name="Google Shape;113;p3"/>
          <p:cNvGraphicFramePr/>
          <p:nvPr/>
        </p:nvGraphicFramePr>
        <p:xfrm>
          <a:off x="4800601" y="2046001"/>
          <a:ext cx="3117849" cy="3124201"/>
        </p:xfrm>
        <a:graphic>
          <a:graphicData uri="http://schemas.openxmlformats.org/presentationml/2006/ole">
            <mc:AlternateContent xmlns:mc="http://schemas.openxmlformats.org/markup-compatibility/2006">
              <mc:Choice xmlns:v="urn:schemas-microsoft-com:vml" Requires="v">
                <p:oleObj r:id="rId3" imgW="3117849" imgH="3124201" progId="MS_ClipArt_Gallery.5">
                  <p:embed/>
                </p:oleObj>
              </mc:Choice>
              <mc:Fallback>
                <p:oleObj r:id="rId3" imgW="3117849" imgH="3124201" progId="MS_ClipArt_Gallery.5">
                  <p:embed/>
                  <p:pic>
                    <p:nvPicPr>
                      <p:cNvPr id="113" name="Google Shape;113;p3"/>
                      <p:cNvPicPr preferRelativeResize="0"/>
                      <p:nvPr/>
                    </p:nvPicPr>
                    <p:blipFill rotWithShape="1">
                      <a:blip r:embed="rId4">
                        <a:alphaModFix/>
                      </a:blip>
                      <a:srcRect/>
                      <a:stretch/>
                    </p:blipFill>
                    <p:spPr>
                      <a:xfrm>
                        <a:off x="4800601" y="2046001"/>
                        <a:ext cx="3117849" cy="3124201"/>
                      </a:xfrm>
                      <a:prstGeom prst="rect">
                        <a:avLst/>
                      </a:prstGeom>
                      <a:noFill/>
                      <a:ln>
                        <a:noFill/>
                      </a:ln>
                    </p:spPr>
                  </p:pic>
                </p:oleObj>
              </mc:Fallback>
            </mc:AlternateContent>
          </a:graphicData>
        </a:graphic>
      </p:graphicFrame>
      <p:sp>
        <p:nvSpPr>
          <p:cNvPr id="114" name="Google Shape;114;p3"/>
          <p:cNvSpPr txBox="1"/>
          <p:nvPr/>
        </p:nvSpPr>
        <p:spPr>
          <a:xfrm>
            <a:off x="1866900" y="2644050"/>
            <a:ext cx="2971800" cy="1569900"/>
          </a:xfrm>
          <a:prstGeom prst="rect">
            <a:avLst/>
          </a:prstGeom>
          <a:solidFill>
            <a:srgbClr val="FFFF00"/>
          </a:solidFill>
          <a:ln w="57150" cap="flat" cmpd="sng">
            <a:solidFill>
              <a:srgbClr val="333399"/>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rgbClr val="FF0000"/>
                </a:solidFill>
                <a:latin typeface="Algerian"/>
                <a:ea typeface="Algerian"/>
                <a:cs typeface="Algerian"/>
                <a:sym typeface="Algerian"/>
              </a:rPr>
              <a:t>New interesting relevant</a:t>
            </a:r>
            <a:endParaRPr sz="1400"/>
          </a:p>
        </p:txBody>
      </p:sp>
      <p:sp>
        <p:nvSpPr>
          <p:cNvPr id="115" name="Google Shape;115;p3"/>
          <p:cNvSpPr txBox="1"/>
          <p:nvPr/>
        </p:nvSpPr>
        <p:spPr>
          <a:xfrm>
            <a:off x="7836925" y="2828700"/>
            <a:ext cx="2667000" cy="1200600"/>
          </a:xfrm>
          <a:prstGeom prst="rect">
            <a:avLst/>
          </a:prstGeom>
          <a:solidFill>
            <a:srgbClr val="EAEAEA"/>
          </a:solidFill>
          <a:ln w="57150"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a:solidFill>
                  <a:schemeClr val="dk1"/>
                </a:solidFill>
                <a:latin typeface="Times New Roman"/>
                <a:ea typeface="Times New Roman"/>
                <a:cs typeface="Times New Roman"/>
                <a:sym typeface="Times New Roman"/>
              </a:rPr>
              <a:t>same old same old</a:t>
            </a:r>
            <a:endParaRPr sz="1400"/>
          </a:p>
        </p:txBody>
      </p:sp>
      <p:sp>
        <p:nvSpPr>
          <p:cNvPr id="116" name="Google Shape;116;p3"/>
          <p:cNvSpPr txBox="1"/>
          <p:nvPr/>
        </p:nvSpPr>
        <p:spPr>
          <a:xfrm>
            <a:off x="1866900" y="1059600"/>
            <a:ext cx="85725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US" sz="2200">
                <a:solidFill>
                  <a:srgbClr val="CCFFFF"/>
                </a:solidFill>
              </a:rPr>
              <a:t>Instead of just covering dances and school sports, they wanted to do stories about real problems students at their school dealt with.</a:t>
            </a:r>
            <a:endParaRPr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3383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900"/>
                                        <p:tgtEl>
                                          <p:spTgt spid="116"/>
                                        </p:tgtEl>
                                      </p:cBhvr>
                                    </p:animEffect>
                                  </p:childTnLst>
                                </p:cTn>
                              </p:par>
                              <p:par>
                                <p:cTn id="8" presetID="10" presetClass="entr" presetSubtype="0" fill="hold"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900"/>
                                        <p:tgtEl>
                                          <p:spTgt spid="1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1000"/>
                                        <p:tgtEl>
                                          <p:spTgt spid="114"/>
                                        </p:tgtEl>
                                        <p:attrNameLst>
                                          <p:attrName>ppt_x</p:attrName>
                                        </p:attrNameLst>
                                      </p:cBhvr>
                                      <p:tavLst>
                                        <p:tav tm="0">
                                          <p:val>
                                            <p:strVal val="#ppt_x-1"/>
                                          </p:val>
                                        </p:tav>
                                        <p:tav tm="100000">
                                          <p:val>
                                            <p:strVal val="#ppt_x"/>
                                          </p:val>
                                        </p:tav>
                                      </p:tavLst>
                                    </p:anim>
                                  </p:childTnLst>
                                </p:cTn>
                              </p:par>
                              <p:par>
                                <p:cTn id="16" presetID="2" presetClass="exit" presetSubtype="2" fill="hold" nodeType="withEffect">
                                  <p:stCondLst>
                                    <p:cond delay="0"/>
                                  </p:stCondLst>
                                  <p:childTnLst>
                                    <p:anim calcmode="lin" valueType="num">
                                      <p:cBhvr additive="base">
                                        <p:cTn id="17" dur="1000"/>
                                        <p:tgtEl>
                                          <p:spTgt spid="115"/>
                                        </p:tgtEl>
                                        <p:attrNameLst>
                                          <p:attrName>ppt_x</p:attrName>
                                        </p:attrNameLst>
                                      </p:cBhvr>
                                      <p:tavLst>
                                        <p:tav tm="0">
                                          <p:val>
                                            <p:strVal val="#ppt_x"/>
                                          </p:val>
                                        </p:tav>
                                        <p:tav tm="100000">
                                          <p:val>
                                            <p:strVal val="#ppt_x+1"/>
                                          </p:val>
                                        </p:tav>
                                      </p:tavLst>
                                    </p:anim>
                                    <p:set>
                                      <p:cBhvr>
                                        <p:cTn id="18" dur="1" fill="hold">
                                          <p:stCondLst>
                                            <p:cond delay="1000"/>
                                          </p:stCondLst>
                                        </p:cTn>
                                        <p:tgtEl>
                                          <p:spTgt spid="115"/>
                                        </p:tgtEl>
                                        <p:attrNameLst>
                                          <p:attrName>style.visibility</p:attrName>
                                        </p:attrNameLst>
                                      </p:cBhvr>
                                      <p:to>
                                        <p:strVal val="hidden"/>
                                      </p:to>
                                    </p:set>
                                  </p:childTnLst>
                                </p:cTn>
                              </p:par>
                            </p:childTnLst>
                          </p:cTn>
                        </p:par>
                        <p:par>
                          <p:cTn id="19" fill="hold">
                            <p:stCondLst>
                              <p:cond delay="1001"/>
                            </p:stCondLst>
                            <p:childTnLst>
                              <p:par>
                                <p:cTn id="20" presetID="10" presetClass="entr" presetSubtype="0" fill="hold" nodeType="afterEffect">
                                  <p:stCondLst>
                                    <p:cond delay="0"/>
                                  </p:stCondLst>
                                  <p:childTnLst>
                                    <p:set>
                                      <p:cBhvr>
                                        <p:cTn id="21" dur="1" fill="hold">
                                          <p:stCondLst>
                                            <p:cond delay="0"/>
                                          </p:stCondLst>
                                        </p:cTn>
                                        <p:tgtEl>
                                          <p:spTgt spid="112">
                                            <p:txEl>
                                              <p:pRg st="0" end="0"/>
                                            </p:txEl>
                                          </p:spTgt>
                                        </p:tgtEl>
                                        <p:attrNameLst>
                                          <p:attrName>style.visibility</p:attrName>
                                        </p:attrNameLst>
                                      </p:cBhvr>
                                      <p:to>
                                        <p:strVal val="visible"/>
                                      </p:to>
                                    </p:set>
                                    <p:animEffect transition="in" filter="fade">
                                      <p:cBhvr>
                                        <p:cTn id="22" dur="1000"/>
                                        <p:tgtEl>
                                          <p:spTgt spid="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21"/>
        <p:cNvGrpSpPr/>
        <p:nvPr/>
      </p:nvGrpSpPr>
      <p:grpSpPr>
        <a:xfrm>
          <a:off x="0" y="0"/>
          <a:ext cx="0" cy="0"/>
          <a:chOff x="0" y="0"/>
          <a:chExt cx="0" cy="0"/>
        </a:xfrm>
      </p:grpSpPr>
      <p:sp>
        <p:nvSpPr>
          <p:cNvPr id="122" name="Google Shape;122;p4"/>
          <p:cNvSpPr txBox="1"/>
          <p:nvPr/>
        </p:nvSpPr>
        <p:spPr>
          <a:xfrm>
            <a:off x="448574" y="458638"/>
            <a:ext cx="73152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When the school newspaper was ready to go to press, the journalism teacher reviewed it and, as always, gave it to the principal for final review. </a:t>
            </a:r>
            <a:endParaRPr sz="1400"/>
          </a:p>
        </p:txBody>
      </p:sp>
      <p:sp>
        <p:nvSpPr>
          <p:cNvPr id="123" name="Google Shape;123;p4"/>
          <p:cNvSpPr txBox="1"/>
          <p:nvPr/>
        </p:nvSpPr>
        <p:spPr>
          <a:xfrm>
            <a:off x="1108494" y="2227293"/>
            <a:ext cx="46482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The principal directed the newspaper advisor to delete the two pages containing all the feature stories about teen problems. </a:t>
            </a:r>
            <a:endParaRPr sz="1400"/>
          </a:p>
        </p:txBody>
      </p:sp>
      <p:graphicFrame>
        <p:nvGraphicFramePr>
          <p:cNvPr id="124" name="Google Shape;124;p4"/>
          <p:cNvGraphicFramePr/>
          <p:nvPr/>
        </p:nvGraphicFramePr>
        <p:xfrm>
          <a:off x="6781800" y="1219201"/>
          <a:ext cx="3657600" cy="3616325"/>
        </p:xfrm>
        <a:graphic>
          <a:graphicData uri="http://schemas.openxmlformats.org/presentationml/2006/ole">
            <mc:AlternateContent xmlns:mc="http://schemas.openxmlformats.org/markup-compatibility/2006">
              <mc:Choice xmlns:v="urn:schemas-microsoft-com:vml" Requires="v">
                <p:oleObj r:id="rId3" imgW="3657600" imgH="3616325" progId="MS_ClipArt_Gallery.5">
                  <p:embed/>
                </p:oleObj>
              </mc:Choice>
              <mc:Fallback>
                <p:oleObj r:id="rId3" imgW="3657600" imgH="3616325" progId="MS_ClipArt_Gallery.5">
                  <p:embed/>
                  <p:pic>
                    <p:nvPicPr>
                      <p:cNvPr id="124" name="Google Shape;124;p4"/>
                      <p:cNvPicPr preferRelativeResize="0"/>
                      <p:nvPr/>
                    </p:nvPicPr>
                    <p:blipFill rotWithShape="1">
                      <a:blip r:embed="rId4">
                        <a:alphaModFix/>
                      </a:blip>
                      <a:srcRect/>
                      <a:stretch/>
                    </p:blipFill>
                    <p:spPr>
                      <a:xfrm>
                        <a:off x="6781800" y="1219201"/>
                        <a:ext cx="3657600" cy="3616325"/>
                      </a:xfrm>
                      <a:prstGeom prst="rect">
                        <a:avLst/>
                      </a:prstGeom>
                      <a:noFill/>
                      <a:ln>
                        <a:noFill/>
                      </a:ln>
                    </p:spPr>
                  </p:pic>
                </p:oleObj>
              </mc:Fallback>
            </mc:AlternateContent>
          </a:graphicData>
        </a:graphic>
      </p:graphicFrame>
      <p:cxnSp>
        <p:nvCxnSpPr>
          <p:cNvPr id="125" name="Google Shape;125;p4"/>
          <p:cNvCxnSpPr/>
          <p:nvPr/>
        </p:nvCxnSpPr>
        <p:spPr>
          <a:xfrm>
            <a:off x="7696200" y="2133600"/>
            <a:ext cx="1828800" cy="2514600"/>
          </a:xfrm>
          <a:prstGeom prst="straightConnector1">
            <a:avLst/>
          </a:prstGeom>
          <a:noFill/>
          <a:ln w="76200" cap="flat" cmpd="sng">
            <a:solidFill>
              <a:srgbClr val="FF0000"/>
            </a:solidFill>
            <a:prstDash val="solid"/>
            <a:round/>
            <a:headEnd type="none" w="med" len="med"/>
            <a:tailEnd type="none" w="med" len="med"/>
          </a:ln>
        </p:spPr>
      </p:cxnSp>
      <p:cxnSp>
        <p:nvCxnSpPr>
          <p:cNvPr id="126" name="Google Shape;126;p4"/>
          <p:cNvCxnSpPr/>
          <p:nvPr/>
        </p:nvCxnSpPr>
        <p:spPr>
          <a:xfrm flipH="1">
            <a:off x="7543800" y="2133600"/>
            <a:ext cx="2057400" cy="2362200"/>
          </a:xfrm>
          <a:prstGeom prst="straightConnector1">
            <a:avLst/>
          </a:prstGeom>
          <a:noFill/>
          <a:ln w="76200" cap="flat" cmpd="sng">
            <a:solidFill>
              <a:srgbClr val="FF0000"/>
            </a:solidFill>
            <a:prstDash val="solid"/>
            <a:round/>
            <a:headEnd type="none" w="med" len="med"/>
            <a:tailEnd type="none" w="med" len="med"/>
          </a:ln>
        </p:spPr>
      </p:cxnSp>
      <p:sp>
        <p:nvSpPr>
          <p:cNvPr id="127" name="Google Shape;127;p4"/>
          <p:cNvSpPr txBox="1"/>
          <p:nvPr/>
        </p:nvSpPr>
        <p:spPr>
          <a:xfrm>
            <a:off x="1874808" y="4932992"/>
            <a:ext cx="923170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The principal did not think it was appropriate to run detailed stories about pregnant students. The stories would be read by the whole community, including younger brothers and sisters of students. </a:t>
            </a:r>
            <a:endParaRPr sz="1400"/>
          </a:p>
        </p:txBody>
      </p:sp>
    </p:spTree>
    <p:extLst>
      <p:ext uri="{BB962C8B-B14F-4D97-AF65-F5344CB8AC3E}">
        <p14:creationId xmlns:p14="http://schemas.microsoft.com/office/powerpoint/2010/main" val="397631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500"/>
                                        <p:tgtEl>
                                          <p:spTgt spid="12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500"/>
                                        <p:tgtEl>
                                          <p:spTgt spid="1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500"/>
                                        <p:tgtEl>
                                          <p:spTgt spid="1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fade">
                                      <p:cBhvr>
                                        <p:cTn id="20"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2"/>
        <p:cNvGrpSpPr/>
        <p:nvPr/>
      </p:nvGrpSpPr>
      <p:grpSpPr>
        <a:xfrm>
          <a:off x="0" y="0"/>
          <a:ext cx="0" cy="0"/>
          <a:chOff x="0" y="0"/>
          <a:chExt cx="0" cy="0"/>
        </a:xfrm>
      </p:grpSpPr>
      <p:graphicFrame>
        <p:nvGraphicFramePr>
          <p:cNvPr id="133" name="Google Shape;133;p5"/>
          <p:cNvGraphicFramePr/>
          <p:nvPr/>
        </p:nvGraphicFramePr>
        <p:xfrm>
          <a:off x="7543800" y="76200"/>
          <a:ext cx="2514600" cy="2357438"/>
        </p:xfrm>
        <a:graphic>
          <a:graphicData uri="http://schemas.openxmlformats.org/presentationml/2006/ole">
            <mc:AlternateContent xmlns:mc="http://schemas.openxmlformats.org/markup-compatibility/2006">
              <mc:Choice xmlns:v="urn:schemas-microsoft-com:vml" Requires="v">
                <p:oleObj r:id="rId3" imgW="2514600" imgH="2357438" progId="MS_ClipArt_Gallery.5">
                  <p:embed/>
                </p:oleObj>
              </mc:Choice>
              <mc:Fallback>
                <p:oleObj r:id="rId3" imgW="2514600" imgH="2357438" progId="MS_ClipArt_Gallery.5">
                  <p:embed/>
                  <p:pic>
                    <p:nvPicPr>
                      <p:cNvPr id="133" name="Google Shape;133;p5"/>
                      <p:cNvPicPr preferRelativeResize="0"/>
                      <p:nvPr/>
                    </p:nvPicPr>
                    <p:blipFill rotWithShape="1">
                      <a:blip r:embed="rId4">
                        <a:alphaModFix/>
                      </a:blip>
                      <a:srcRect/>
                      <a:stretch/>
                    </p:blipFill>
                    <p:spPr>
                      <a:xfrm>
                        <a:off x="7543800" y="76200"/>
                        <a:ext cx="2514600" cy="2357438"/>
                      </a:xfrm>
                      <a:prstGeom prst="rect">
                        <a:avLst/>
                      </a:prstGeom>
                      <a:noFill/>
                      <a:ln>
                        <a:noFill/>
                      </a:ln>
                    </p:spPr>
                  </p:pic>
                </p:oleObj>
              </mc:Fallback>
            </mc:AlternateContent>
          </a:graphicData>
        </a:graphic>
      </p:graphicFrame>
      <p:sp>
        <p:nvSpPr>
          <p:cNvPr id="134" name="Google Shape;134;p5"/>
          <p:cNvSpPr txBox="1"/>
          <p:nvPr/>
        </p:nvSpPr>
        <p:spPr>
          <a:xfrm>
            <a:off x="1676400" y="257175"/>
            <a:ext cx="5867400" cy="181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rgbClr val="CCFFFF"/>
                </a:solidFill>
                <a:latin typeface="Arial"/>
                <a:ea typeface="Arial"/>
                <a:cs typeface="Arial"/>
                <a:sym typeface="Arial"/>
              </a:rPr>
              <a:t>He was also worried that even though the names had been changed, people would be able to identify the students interviewed.</a:t>
            </a:r>
            <a:endParaRPr sz="2800" b="0" i="0" u="none" strike="noStrike" cap="none">
              <a:solidFill>
                <a:srgbClr val="CCFFFF"/>
              </a:solidFill>
              <a:latin typeface="Times New Roman"/>
              <a:ea typeface="Times New Roman"/>
              <a:cs typeface="Times New Roman"/>
              <a:sym typeface="Times New Roman"/>
            </a:endParaRPr>
          </a:p>
        </p:txBody>
      </p:sp>
      <p:sp>
        <p:nvSpPr>
          <p:cNvPr id="135" name="Google Shape;135;p5"/>
          <p:cNvSpPr txBox="1"/>
          <p:nvPr/>
        </p:nvSpPr>
        <p:spPr>
          <a:xfrm>
            <a:off x="2057400" y="2514600"/>
            <a:ext cx="8077200" cy="946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rgbClr val="CCFFFF"/>
                </a:solidFill>
                <a:latin typeface="Arial"/>
                <a:ea typeface="Arial"/>
                <a:cs typeface="Arial"/>
                <a:sym typeface="Arial"/>
              </a:rPr>
              <a:t>He thought that the divorce story was one-sided and did not demonstrate responsible journalism.</a:t>
            </a:r>
            <a:endParaRPr sz="2400" b="0" i="0" u="none" strike="noStrike" cap="none">
              <a:solidFill>
                <a:srgbClr val="CCFFFF"/>
              </a:solidFill>
              <a:latin typeface="Times New Roman"/>
              <a:ea typeface="Times New Roman"/>
              <a:cs typeface="Times New Roman"/>
              <a:sym typeface="Times New Roman"/>
            </a:endParaRPr>
          </a:p>
        </p:txBody>
      </p:sp>
      <p:sp>
        <p:nvSpPr>
          <p:cNvPr id="136" name="Google Shape;136;p5"/>
          <p:cNvSpPr txBox="1"/>
          <p:nvPr/>
        </p:nvSpPr>
        <p:spPr>
          <a:xfrm>
            <a:off x="5105400" y="3657600"/>
            <a:ext cx="5257800" cy="26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rgbClr val="CCECFF"/>
                </a:solidFill>
                <a:latin typeface="Arial"/>
                <a:ea typeface="Arial"/>
                <a:cs typeface="Arial"/>
                <a:sym typeface="Arial"/>
              </a:rPr>
              <a:t>Though the principal only objected to the teen pregnancy and divorce stories, he did not think there was time to reformat the paper, so the whole feature section was cut.</a:t>
            </a:r>
            <a:endParaRPr sz="1400"/>
          </a:p>
        </p:txBody>
      </p:sp>
      <p:graphicFrame>
        <p:nvGraphicFramePr>
          <p:cNvPr id="137" name="Google Shape;137;p5"/>
          <p:cNvGraphicFramePr/>
          <p:nvPr/>
        </p:nvGraphicFramePr>
        <p:xfrm>
          <a:off x="2133600" y="3810001"/>
          <a:ext cx="2819400" cy="2422525"/>
        </p:xfrm>
        <a:graphic>
          <a:graphicData uri="http://schemas.openxmlformats.org/presentationml/2006/ole">
            <mc:AlternateContent xmlns:mc="http://schemas.openxmlformats.org/markup-compatibility/2006">
              <mc:Choice xmlns:v="urn:schemas-microsoft-com:vml" Requires="v">
                <p:oleObj r:id="rId5" imgW="2819400" imgH="2422525" progId="MS_ClipArt_Gallery.5">
                  <p:embed/>
                </p:oleObj>
              </mc:Choice>
              <mc:Fallback>
                <p:oleObj r:id="rId5" imgW="2819400" imgH="2422525" progId="MS_ClipArt_Gallery.5">
                  <p:embed/>
                  <p:pic>
                    <p:nvPicPr>
                      <p:cNvPr id="137" name="Google Shape;137;p5"/>
                      <p:cNvPicPr preferRelativeResize="0"/>
                      <p:nvPr/>
                    </p:nvPicPr>
                    <p:blipFill rotWithShape="1">
                      <a:blip r:embed="rId6">
                        <a:alphaModFix/>
                      </a:blip>
                      <a:srcRect/>
                      <a:stretch/>
                    </p:blipFill>
                    <p:spPr>
                      <a:xfrm>
                        <a:off x="2133600" y="3810001"/>
                        <a:ext cx="2819400" cy="24225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4672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50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2"/>
        <p:cNvGrpSpPr/>
        <p:nvPr/>
      </p:nvGrpSpPr>
      <p:grpSpPr>
        <a:xfrm>
          <a:off x="0" y="0"/>
          <a:ext cx="0" cy="0"/>
          <a:chOff x="0" y="0"/>
          <a:chExt cx="0" cy="0"/>
        </a:xfrm>
      </p:grpSpPr>
      <p:pic>
        <p:nvPicPr>
          <p:cNvPr id="143" name="Google Shape;143;p6"/>
          <p:cNvPicPr preferRelativeResize="0"/>
          <p:nvPr/>
        </p:nvPicPr>
        <p:blipFill rotWithShape="1">
          <a:blip r:embed="rId3">
            <a:alphaModFix/>
          </a:blip>
          <a:srcRect/>
          <a:stretch/>
        </p:blipFill>
        <p:spPr>
          <a:xfrm>
            <a:off x="5311776" y="2466975"/>
            <a:ext cx="1020763" cy="1066800"/>
          </a:xfrm>
          <a:prstGeom prst="rect">
            <a:avLst/>
          </a:prstGeom>
          <a:noFill/>
          <a:ln>
            <a:noFill/>
          </a:ln>
        </p:spPr>
      </p:pic>
      <p:sp>
        <p:nvSpPr>
          <p:cNvPr id="144" name="Google Shape;144;p6"/>
          <p:cNvSpPr txBox="1"/>
          <p:nvPr/>
        </p:nvSpPr>
        <p:spPr>
          <a:xfrm>
            <a:off x="2057400" y="1447801"/>
            <a:ext cx="81534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Tahoma"/>
                <a:ea typeface="Tahoma"/>
                <a:cs typeface="Tahoma"/>
                <a:sym typeface="Tahoma"/>
              </a:rPr>
              <a:t>The case first went to the federal district court where the court ruled in favor of Hazelwood (the students lost).</a:t>
            </a:r>
            <a:endParaRPr sz="1400"/>
          </a:p>
        </p:txBody>
      </p:sp>
      <p:sp>
        <p:nvSpPr>
          <p:cNvPr id="145" name="Google Shape;145;p6"/>
          <p:cNvSpPr txBox="1"/>
          <p:nvPr/>
        </p:nvSpPr>
        <p:spPr>
          <a:xfrm>
            <a:off x="1905000" y="4267201"/>
            <a:ext cx="845820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Tahoma"/>
                <a:ea typeface="Tahoma"/>
                <a:cs typeface="Tahoma"/>
                <a:sym typeface="Tahoma"/>
              </a:rPr>
              <a:t>The attorneys for the students appealed, and the case went to the U.S. Court of Appeals, where the students won.</a:t>
            </a:r>
            <a:endParaRPr sz="1400"/>
          </a:p>
        </p:txBody>
      </p:sp>
      <p:sp>
        <p:nvSpPr>
          <p:cNvPr id="146" name="Google Shape;146;p6"/>
          <p:cNvSpPr txBox="1"/>
          <p:nvPr/>
        </p:nvSpPr>
        <p:spPr>
          <a:xfrm>
            <a:off x="2438400" y="168275"/>
            <a:ext cx="7772400"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Tahoma"/>
                <a:ea typeface="Tahoma"/>
                <a:cs typeface="Tahoma"/>
                <a:sym typeface="Tahoma"/>
              </a:rPr>
              <a:t>The three students believed that their constitutional rights under the 1st Amendment had been violated. They took the school district to court.</a:t>
            </a:r>
            <a:endParaRPr sz="1400"/>
          </a:p>
        </p:txBody>
      </p:sp>
      <p:pic>
        <p:nvPicPr>
          <p:cNvPr id="147" name="Google Shape;147;p6"/>
          <p:cNvPicPr preferRelativeResize="0"/>
          <p:nvPr/>
        </p:nvPicPr>
        <p:blipFill rotWithShape="1">
          <a:blip r:embed="rId4">
            <a:alphaModFix/>
          </a:blip>
          <a:srcRect/>
          <a:stretch/>
        </p:blipFill>
        <p:spPr>
          <a:xfrm>
            <a:off x="6062664" y="5334000"/>
            <a:ext cx="947737" cy="990600"/>
          </a:xfrm>
          <a:prstGeom prst="rect">
            <a:avLst/>
          </a:prstGeom>
          <a:noFill/>
          <a:ln>
            <a:noFill/>
          </a:ln>
        </p:spPr>
      </p:pic>
      <p:sp>
        <p:nvSpPr>
          <p:cNvPr id="148" name="Google Shape;148;p6"/>
          <p:cNvSpPr/>
          <p:nvPr/>
        </p:nvSpPr>
        <p:spPr>
          <a:xfrm flipH="1">
            <a:off x="3276600" y="2771776"/>
            <a:ext cx="1219200" cy="40006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00" y="18072"/>
                </a:moveTo>
                <a:lnTo>
                  <a:pt x="-61094" y="76817"/>
                </a:lnTo>
              </a:path>
            </a:pathLst>
          </a:custGeom>
          <a:solidFill>
            <a:srgbClr val="FF0000"/>
          </a:solidFill>
          <a:ln w="57150"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FFFFFF"/>
                </a:solidFill>
                <a:latin typeface="Comic Sans MS"/>
                <a:ea typeface="Comic Sans MS"/>
                <a:cs typeface="Comic Sans MS"/>
                <a:sym typeface="Comic Sans MS"/>
              </a:rPr>
              <a:t>Winner</a:t>
            </a:r>
            <a:endParaRPr sz="1400"/>
          </a:p>
        </p:txBody>
      </p:sp>
      <p:pic>
        <p:nvPicPr>
          <p:cNvPr id="149" name="Google Shape;149;p6"/>
          <p:cNvPicPr preferRelativeResize="0"/>
          <p:nvPr/>
        </p:nvPicPr>
        <p:blipFill rotWithShape="1">
          <a:blip r:embed="rId5">
            <a:alphaModFix/>
          </a:blip>
          <a:srcRect/>
          <a:stretch/>
        </p:blipFill>
        <p:spPr>
          <a:xfrm>
            <a:off x="5300664" y="5334000"/>
            <a:ext cx="947737" cy="990600"/>
          </a:xfrm>
          <a:prstGeom prst="rect">
            <a:avLst/>
          </a:prstGeom>
          <a:noFill/>
          <a:ln>
            <a:noFill/>
          </a:ln>
        </p:spPr>
      </p:pic>
      <p:pic>
        <p:nvPicPr>
          <p:cNvPr id="150" name="Google Shape;150;p6"/>
          <p:cNvPicPr preferRelativeResize="0"/>
          <p:nvPr/>
        </p:nvPicPr>
        <p:blipFill rotWithShape="1">
          <a:blip r:embed="rId6">
            <a:alphaModFix/>
          </a:blip>
          <a:srcRect/>
          <a:stretch/>
        </p:blipFill>
        <p:spPr>
          <a:xfrm>
            <a:off x="5986463" y="2466975"/>
            <a:ext cx="1020762" cy="1066800"/>
          </a:xfrm>
          <a:prstGeom prst="rect">
            <a:avLst/>
          </a:prstGeom>
          <a:noFill/>
          <a:ln>
            <a:noFill/>
          </a:ln>
        </p:spPr>
      </p:pic>
      <p:sp>
        <p:nvSpPr>
          <p:cNvPr id="151" name="Google Shape;151;p6"/>
          <p:cNvSpPr/>
          <p:nvPr/>
        </p:nvSpPr>
        <p:spPr>
          <a:xfrm>
            <a:off x="7772400" y="5410201"/>
            <a:ext cx="1295400" cy="40006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061" y="18078"/>
                </a:moveTo>
                <a:lnTo>
                  <a:pt x="-55145" y="69289"/>
                </a:lnTo>
              </a:path>
            </a:pathLst>
          </a:custGeom>
          <a:solidFill>
            <a:srgbClr val="FF0000"/>
          </a:solidFill>
          <a:ln w="57150"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FFFFFF"/>
                </a:solidFill>
                <a:latin typeface="Comic Sans MS"/>
                <a:ea typeface="Comic Sans MS"/>
                <a:cs typeface="Comic Sans MS"/>
                <a:sym typeface="Comic Sans MS"/>
              </a:rPr>
              <a:t>Winner</a:t>
            </a:r>
            <a:endParaRPr sz="1400"/>
          </a:p>
        </p:txBody>
      </p:sp>
      <p:sp>
        <p:nvSpPr>
          <p:cNvPr id="152" name="Google Shape;152;p6"/>
          <p:cNvSpPr/>
          <p:nvPr/>
        </p:nvSpPr>
        <p:spPr>
          <a:xfrm>
            <a:off x="5445125" y="2301875"/>
            <a:ext cx="4572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53" name="Google Shape;153;p6"/>
          <p:cNvSpPr txBox="1"/>
          <p:nvPr/>
        </p:nvSpPr>
        <p:spPr>
          <a:xfrm>
            <a:off x="6181725" y="2238375"/>
            <a:ext cx="838200" cy="4572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rgbClr val="FFFFFF"/>
              </a:solidFill>
              <a:latin typeface="Times New Roman"/>
              <a:ea typeface="Times New Roman"/>
              <a:cs typeface="Times New Roman"/>
              <a:sym typeface="Times New Roman"/>
            </a:endParaRPr>
          </a:p>
        </p:txBody>
      </p:sp>
      <p:sp>
        <p:nvSpPr>
          <p:cNvPr id="154" name="Google Shape;154;p6"/>
          <p:cNvSpPr txBox="1"/>
          <p:nvPr/>
        </p:nvSpPr>
        <p:spPr>
          <a:xfrm>
            <a:off x="6324600" y="3581400"/>
            <a:ext cx="5791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rgbClr val="CCCCFF"/>
                </a:solidFill>
                <a:latin typeface="Arial"/>
                <a:ea typeface="Arial"/>
                <a:cs typeface="Arial"/>
                <a:sym typeface="Arial"/>
              </a:rPr>
              <a:t>Kuhlmeier, Smart, Tippett</a:t>
            </a:r>
            <a:r>
              <a:rPr lang="en-US" sz="2400" b="0" i="0" u="none" strike="noStrike" cap="none">
                <a:solidFill>
                  <a:srgbClr val="CCCCFF"/>
                </a:solidFill>
                <a:latin typeface="Arial"/>
                <a:ea typeface="Arial"/>
                <a:cs typeface="Arial"/>
                <a:sym typeface="Arial"/>
              </a:rPr>
              <a:t> </a:t>
            </a:r>
            <a:r>
              <a:rPr lang="en-US" sz="2400">
                <a:solidFill>
                  <a:srgbClr val="CCCCFF"/>
                </a:solidFill>
              </a:rPr>
              <a:t>(</a:t>
            </a:r>
            <a:r>
              <a:rPr lang="en-US" sz="2000" b="0" i="0" u="none" strike="noStrike" cap="none">
                <a:solidFill>
                  <a:srgbClr val="CCCCFF"/>
                </a:solidFill>
                <a:latin typeface="Arial"/>
                <a:ea typeface="Arial"/>
                <a:cs typeface="Arial"/>
                <a:sym typeface="Arial"/>
              </a:rPr>
              <a:t>Students)</a:t>
            </a:r>
            <a:endParaRPr sz="1400"/>
          </a:p>
        </p:txBody>
      </p:sp>
      <p:sp>
        <p:nvSpPr>
          <p:cNvPr id="155" name="Google Shape;155;p6"/>
          <p:cNvSpPr txBox="1"/>
          <p:nvPr/>
        </p:nvSpPr>
        <p:spPr>
          <a:xfrm>
            <a:off x="2362200" y="3733800"/>
            <a:ext cx="3810000" cy="274638"/>
          </a:xfrm>
          <a:prstGeom prst="rect">
            <a:avLst/>
          </a:prstGeom>
          <a:noFill/>
          <a:ln>
            <a:noFill/>
          </a:ln>
        </p:spPr>
        <p:txBody>
          <a:bodyPr spcFirstLastPara="1" wrap="square" lIns="91425" tIns="45700" rIns="91425" bIns="45700" anchor="t" anchorCtr="0">
            <a:spAutoFit/>
          </a:bodyPr>
          <a:lstStyle/>
          <a:p>
            <a:pPr marL="0" marR="0" lvl="0" indent="0" algn="ctr" rtl="0">
              <a:lnSpc>
                <a:spcPct val="60000"/>
              </a:lnSpc>
              <a:spcBef>
                <a:spcPts val="0"/>
              </a:spcBef>
              <a:spcAft>
                <a:spcPts val="0"/>
              </a:spcAft>
              <a:buNone/>
            </a:pPr>
            <a:r>
              <a:rPr lang="en-US" sz="2000" b="0" i="0" u="none" strike="noStrike" cap="none">
                <a:solidFill>
                  <a:srgbClr val="CCFFCC"/>
                </a:solidFill>
                <a:latin typeface="Arial"/>
                <a:ea typeface="Arial"/>
                <a:cs typeface="Arial"/>
                <a:sym typeface="Arial"/>
              </a:rPr>
              <a:t>Hazelwood - School District</a:t>
            </a:r>
            <a:endParaRPr sz="2000" b="0" i="0" u="none" strike="noStrike" cap="none">
              <a:solidFill>
                <a:srgbClr val="FFFFFF"/>
              </a:solidFill>
              <a:latin typeface="Arial"/>
              <a:ea typeface="Arial"/>
              <a:cs typeface="Arial"/>
              <a:sym typeface="Arial"/>
            </a:endParaRPr>
          </a:p>
        </p:txBody>
      </p:sp>
      <p:sp>
        <p:nvSpPr>
          <p:cNvPr id="156" name="Google Shape;156;p6"/>
          <p:cNvSpPr txBox="1"/>
          <p:nvPr/>
        </p:nvSpPr>
        <p:spPr>
          <a:xfrm>
            <a:off x="2362200" y="6400800"/>
            <a:ext cx="3810000" cy="274638"/>
          </a:xfrm>
          <a:prstGeom prst="rect">
            <a:avLst/>
          </a:prstGeom>
          <a:noFill/>
          <a:ln>
            <a:noFill/>
          </a:ln>
        </p:spPr>
        <p:txBody>
          <a:bodyPr spcFirstLastPara="1" wrap="square" lIns="91425" tIns="45700" rIns="91425" bIns="45700" anchor="t" anchorCtr="0">
            <a:spAutoFit/>
          </a:bodyPr>
          <a:lstStyle/>
          <a:p>
            <a:pPr marL="0" marR="0" lvl="0" indent="0" algn="ctr" rtl="0">
              <a:lnSpc>
                <a:spcPct val="60000"/>
              </a:lnSpc>
              <a:spcBef>
                <a:spcPts val="0"/>
              </a:spcBef>
              <a:spcAft>
                <a:spcPts val="0"/>
              </a:spcAft>
              <a:buNone/>
            </a:pPr>
            <a:r>
              <a:rPr lang="en-US" sz="2000" b="0" i="0" u="none" strike="noStrike" cap="none">
                <a:solidFill>
                  <a:srgbClr val="CCFFCC"/>
                </a:solidFill>
                <a:latin typeface="Arial"/>
                <a:ea typeface="Arial"/>
                <a:cs typeface="Arial"/>
                <a:sym typeface="Arial"/>
              </a:rPr>
              <a:t>Hazelwood - School District</a:t>
            </a:r>
            <a:endParaRPr sz="1400"/>
          </a:p>
        </p:txBody>
      </p:sp>
      <p:sp>
        <p:nvSpPr>
          <p:cNvPr id="157" name="Google Shape;157;p6"/>
          <p:cNvSpPr txBox="1"/>
          <p:nvPr/>
        </p:nvSpPr>
        <p:spPr>
          <a:xfrm>
            <a:off x="6400800" y="6248400"/>
            <a:ext cx="47244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rgbClr val="CCCCFF"/>
                </a:solidFill>
                <a:latin typeface="Arial"/>
                <a:ea typeface="Arial"/>
                <a:cs typeface="Arial"/>
                <a:sym typeface="Arial"/>
              </a:rPr>
              <a:t>Kuhlmeier, Smart, Tippett </a:t>
            </a:r>
            <a:r>
              <a:rPr lang="en-US" sz="2000">
                <a:solidFill>
                  <a:srgbClr val="CCCCFF"/>
                </a:solidFill>
              </a:rPr>
              <a:t>(</a:t>
            </a:r>
            <a:r>
              <a:rPr lang="en-US" sz="2000" b="0" i="0" u="none" strike="noStrike" cap="none">
                <a:solidFill>
                  <a:srgbClr val="CCCCFF"/>
                </a:solidFill>
                <a:latin typeface="Arial"/>
                <a:ea typeface="Arial"/>
                <a:cs typeface="Arial"/>
                <a:sym typeface="Arial"/>
              </a:rPr>
              <a:t>Students)</a:t>
            </a:r>
            <a:endParaRPr sz="1800" b="0" i="0" u="none" strike="noStrike" cap="none">
              <a:solidFill>
                <a:srgbClr val="CCCCFF"/>
              </a:solidFill>
              <a:latin typeface="Arial"/>
              <a:ea typeface="Arial"/>
              <a:cs typeface="Arial"/>
              <a:sym typeface="Arial"/>
            </a:endParaRPr>
          </a:p>
        </p:txBody>
      </p:sp>
    </p:spTree>
    <p:extLst>
      <p:ext uri="{BB962C8B-B14F-4D97-AF65-F5344CB8AC3E}">
        <p14:creationId xmlns:p14="http://schemas.microsoft.com/office/powerpoint/2010/main" val="9585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8"/>
                                        </p:tgtEl>
                                        <p:attrNameLst>
                                          <p:attrName>style.visibility</p:attrName>
                                        </p:attrNameLst>
                                      </p:cBhvr>
                                      <p:to>
                                        <p:strVal val="visible"/>
                                      </p:to>
                                    </p:set>
                                    <p:animEffect transition="in" filter="fade">
                                      <p:cBhvr>
                                        <p:cTn id="11" dur="500"/>
                                        <p:tgtEl>
                                          <p:spTgt spid="1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5">
                                            <p:txEl>
                                              <p:pRg st="0" end="0"/>
                                            </p:txEl>
                                          </p:spTgt>
                                        </p:tgtEl>
                                        <p:attrNameLst>
                                          <p:attrName>style.visibility</p:attrName>
                                        </p:attrNameLst>
                                      </p:cBhvr>
                                      <p:to>
                                        <p:strVal val="visible"/>
                                      </p:to>
                                    </p:set>
                                    <p:animEffect transition="in" filter="fade">
                                      <p:cBhvr>
                                        <p:cTn id="16" dur="500"/>
                                        <p:tgtEl>
                                          <p:spTgt spid="145">
                                            <p:txEl>
                                              <p:pRg st="0" end="0"/>
                                            </p:txEl>
                                          </p:spTgt>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49"/>
                                        </p:tgtEl>
                                        <p:attrNameLst>
                                          <p:attrName>style.visibility</p:attrName>
                                        </p:attrNameLst>
                                      </p:cBhvr>
                                      <p:to>
                                        <p:strVal val="visible"/>
                                      </p:to>
                                    </p:set>
                                    <p:anim calcmode="lin" valueType="num">
                                      <p:cBhvr additive="base">
                                        <p:cTn id="20" dur="500"/>
                                        <p:tgtEl>
                                          <p:spTgt spid="149"/>
                                        </p:tgtEl>
                                        <p:attrNameLst>
                                          <p:attrName>ppt_x</p:attrName>
                                        </p:attrNameLst>
                                      </p:cBhvr>
                                      <p:tavLst>
                                        <p:tav tm="0">
                                          <p:val>
                                            <p:strVal val="#ppt_x-1"/>
                                          </p:val>
                                        </p:tav>
                                        <p:tav tm="100000">
                                          <p:val>
                                            <p:strVal val="#ppt_x"/>
                                          </p:val>
                                        </p:tav>
                                      </p:tavLst>
                                    </p:anim>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147"/>
                                        </p:tgtEl>
                                        <p:attrNameLst>
                                          <p:attrName>style.visibility</p:attrName>
                                        </p:attrNameLst>
                                      </p:cBhvr>
                                      <p:to>
                                        <p:strVal val="visible"/>
                                      </p:to>
                                    </p:set>
                                  </p:childTnLst>
                                </p:cTn>
                              </p:par>
                            </p:childTnLst>
                          </p:cTn>
                        </p:par>
                        <p:par>
                          <p:cTn id="24" fill="hold">
                            <p:stCondLst>
                              <p:cond delay="1001"/>
                            </p:stCondLst>
                            <p:childTnLst>
                              <p:par>
                                <p:cTn id="25" presetID="2" presetClass="entr" presetSubtype="8" fill="hold" nodeType="afterEffect">
                                  <p:stCondLst>
                                    <p:cond delay="0"/>
                                  </p:stCondLst>
                                  <p:childTnLst>
                                    <p:set>
                                      <p:cBhvr>
                                        <p:cTn id="26" dur="1" fill="hold">
                                          <p:stCondLst>
                                            <p:cond delay="0"/>
                                          </p:stCondLst>
                                        </p:cTn>
                                        <p:tgtEl>
                                          <p:spTgt spid="156"/>
                                        </p:tgtEl>
                                        <p:attrNameLst>
                                          <p:attrName>style.visibility</p:attrName>
                                        </p:attrNameLst>
                                      </p:cBhvr>
                                      <p:to>
                                        <p:strVal val="visible"/>
                                      </p:to>
                                    </p:set>
                                    <p:anim calcmode="lin" valueType="num">
                                      <p:cBhvr additive="base">
                                        <p:cTn id="27" dur="500"/>
                                        <p:tgtEl>
                                          <p:spTgt spid="156"/>
                                        </p:tgtEl>
                                        <p:attrNameLst>
                                          <p:attrName>ppt_x</p:attrName>
                                        </p:attrNameLst>
                                      </p:cBhvr>
                                      <p:tavLst>
                                        <p:tav tm="0">
                                          <p:val>
                                            <p:strVal val="#ppt_x-1"/>
                                          </p:val>
                                        </p:tav>
                                        <p:tav tm="100000">
                                          <p:val>
                                            <p:strVal val="#ppt_x"/>
                                          </p:val>
                                        </p:tav>
                                      </p:tavLst>
                                    </p:anim>
                                  </p:childTnLst>
                                </p:cTn>
                              </p:par>
                            </p:childTnLst>
                          </p:cTn>
                        </p:par>
                        <p:par>
                          <p:cTn id="28" fill="hold">
                            <p:stCondLst>
                              <p:cond delay="1501"/>
                            </p:stCondLst>
                            <p:childTnLst>
                              <p:par>
                                <p:cTn id="29" presetID="2" presetClass="entr" presetSubtype="8" fill="hold" nodeType="after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additive="base">
                                        <p:cTn id="31" dur="500"/>
                                        <p:tgtEl>
                                          <p:spTgt spid="157"/>
                                        </p:tgtEl>
                                        <p:attrNameLst>
                                          <p:attrName>ppt_x</p:attrName>
                                        </p:attrNameLst>
                                      </p:cBhvr>
                                      <p:tavLst>
                                        <p:tav tm="0">
                                          <p:val>
                                            <p:strVal val="#ppt_x-1"/>
                                          </p:val>
                                        </p:tav>
                                        <p:tav tm="100000">
                                          <p:val>
                                            <p:strVal val="#ppt_x"/>
                                          </p:val>
                                        </p:tav>
                                      </p:tavLst>
                                    </p:anim>
                                  </p:childTnLst>
                                </p:cTn>
                              </p:par>
                            </p:childTnLst>
                          </p:cTn>
                        </p:par>
                        <p:par>
                          <p:cTn id="32" fill="hold">
                            <p:stCondLst>
                              <p:cond delay="2001"/>
                            </p:stCondLst>
                            <p:childTnLst>
                              <p:par>
                                <p:cTn id="33" presetID="10" presetClass="entr" presetSubtype="0" fill="hold" nodeType="afterEffect">
                                  <p:stCondLst>
                                    <p:cond delay="0"/>
                                  </p:stCondLst>
                                  <p:childTnLst>
                                    <p:set>
                                      <p:cBhvr>
                                        <p:cTn id="34" dur="1" fill="hold">
                                          <p:stCondLst>
                                            <p:cond delay="0"/>
                                          </p:stCondLst>
                                        </p:cTn>
                                        <p:tgtEl>
                                          <p:spTgt spid="151"/>
                                        </p:tgtEl>
                                        <p:attrNameLst>
                                          <p:attrName>style.visibility</p:attrName>
                                        </p:attrNameLst>
                                      </p:cBhvr>
                                      <p:to>
                                        <p:strVal val="visible"/>
                                      </p:to>
                                    </p:set>
                                    <p:animEffect transition="in" filter="fade">
                                      <p:cBhvr>
                                        <p:cTn id="3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62"/>
        <p:cNvGrpSpPr/>
        <p:nvPr/>
      </p:nvGrpSpPr>
      <p:grpSpPr>
        <a:xfrm>
          <a:off x="0" y="0"/>
          <a:ext cx="0" cy="0"/>
          <a:chOff x="0" y="0"/>
          <a:chExt cx="0" cy="0"/>
        </a:xfrm>
      </p:grpSpPr>
      <p:sp>
        <p:nvSpPr>
          <p:cNvPr id="163" name="Google Shape;163;p7"/>
          <p:cNvSpPr txBox="1"/>
          <p:nvPr/>
        </p:nvSpPr>
        <p:spPr>
          <a:xfrm>
            <a:off x="162465" y="263107"/>
            <a:ext cx="1189582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Arial Black"/>
                <a:ea typeface="Arial Black"/>
                <a:cs typeface="Arial Black"/>
                <a:sym typeface="Arial Black"/>
              </a:rPr>
              <a:t>What arguments did both sides present to the U.S. Court of Appeals?</a:t>
            </a:r>
            <a:endParaRPr sz="2400" b="0" i="0" u="none" strike="noStrike" cap="none">
              <a:solidFill>
                <a:schemeClr val="dk1"/>
              </a:solidFill>
              <a:latin typeface="Times New Roman"/>
              <a:ea typeface="Times New Roman"/>
              <a:cs typeface="Times New Roman"/>
              <a:sym typeface="Times New Roman"/>
            </a:endParaRPr>
          </a:p>
        </p:txBody>
      </p:sp>
      <p:sp>
        <p:nvSpPr>
          <p:cNvPr id="164" name="Google Shape;164;p7"/>
          <p:cNvSpPr txBox="1"/>
          <p:nvPr/>
        </p:nvSpPr>
        <p:spPr>
          <a:xfrm>
            <a:off x="2669816" y="1996828"/>
            <a:ext cx="72549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The newspaper was part of the school curriculum, and the principal and school board are allowed and expected to control curriculum. </a:t>
            </a:r>
            <a:endParaRPr sz="1400"/>
          </a:p>
        </p:txBody>
      </p:sp>
      <p:sp>
        <p:nvSpPr>
          <p:cNvPr id="165" name="Google Shape;165;p7"/>
          <p:cNvSpPr txBox="1"/>
          <p:nvPr/>
        </p:nvSpPr>
        <p:spPr>
          <a:xfrm>
            <a:off x="2685691" y="3247778"/>
            <a:ext cx="76962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It is up to the teacher, principal, and school board to decide whether students’ articles run in the newspaper. Articles can be censored for reasonable academic concerns.</a:t>
            </a:r>
            <a:endParaRPr sz="1400"/>
          </a:p>
        </p:txBody>
      </p:sp>
      <p:sp>
        <p:nvSpPr>
          <p:cNvPr id="166" name="Google Shape;166;p7"/>
          <p:cNvSpPr txBox="1"/>
          <p:nvPr/>
        </p:nvSpPr>
        <p:spPr>
          <a:xfrm>
            <a:off x="1542666" y="986878"/>
            <a:ext cx="8915400" cy="892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a:solidFill>
                  <a:schemeClr val="dk1"/>
                </a:solidFill>
                <a:latin typeface="Times New Roman"/>
                <a:ea typeface="Times New Roman"/>
                <a:cs typeface="Times New Roman"/>
                <a:sym typeface="Times New Roman"/>
              </a:rPr>
              <a:t>Attorneys for the Hazelwood District </a:t>
            </a:r>
            <a:endParaRPr sz="2600" b="1"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600" b="1" i="0" u="none" strike="noStrike" cap="none">
                <a:solidFill>
                  <a:schemeClr val="dk1"/>
                </a:solidFill>
                <a:latin typeface="Times New Roman"/>
                <a:ea typeface="Times New Roman"/>
                <a:cs typeface="Times New Roman"/>
                <a:sym typeface="Times New Roman"/>
              </a:rPr>
              <a:t>presented this argument:</a:t>
            </a:r>
            <a:endParaRPr sz="1600"/>
          </a:p>
        </p:txBody>
      </p:sp>
      <p:pic>
        <p:nvPicPr>
          <p:cNvPr id="167" name="Google Shape;167;p7"/>
          <p:cNvPicPr preferRelativeResize="0"/>
          <p:nvPr/>
        </p:nvPicPr>
        <p:blipFill rotWithShape="1">
          <a:blip r:embed="rId3">
            <a:alphaModFix/>
          </a:blip>
          <a:srcRect/>
          <a:stretch/>
        </p:blipFill>
        <p:spPr>
          <a:xfrm>
            <a:off x="8810192" y="4920324"/>
            <a:ext cx="1569074" cy="1638774"/>
          </a:xfrm>
          <a:prstGeom prst="rect">
            <a:avLst/>
          </a:prstGeom>
          <a:noFill/>
          <a:ln>
            <a:noFill/>
          </a:ln>
        </p:spPr>
      </p:pic>
      <p:pic>
        <p:nvPicPr>
          <p:cNvPr id="168" name="Google Shape;168;p7"/>
          <p:cNvPicPr preferRelativeResize="0"/>
          <p:nvPr/>
        </p:nvPicPr>
        <p:blipFill rotWithShape="1">
          <a:blip r:embed="rId4">
            <a:alphaModFix/>
          </a:blip>
          <a:srcRect/>
          <a:stretch/>
        </p:blipFill>
        <p:spPr>
          <a:xfrm>
            <a:off x="1695091" y="3292228"/>
            <a:ext cx="889000" cy="430214"/>
          </a:xfrm>
          <a:prstGeom prst="rect">
            <a:avLst/>
          </a:prstGeom>
          <a:noFill/>
          <a:ln>
            <a:noFill/>
          </a:ln>
        </p:spPr>
      </p:pic>
      <p:pic>
        <p:nvPicPr>
          <p:cNvPr id="169" name="Google Shape;169;p7"/>
          <p:cNvPicPr preferRelativeResize="0"/>
          <p:nvPr/>
        </p:nvPicPr>
        <p:blipFill rotWithShape="1">
          <a:blip r:embed="rId4">
            <a:alphaModFix/>
          </a:blip>
          <a:srcRect/>
          <a:stretch/>
        </p:blipFill>
        <p:spPr>
          <a:xfrm>
            <a:off x="1695091" y="1996828"/>
            <a:ext cx="889000" cy="430214"/>
          </a:xfrm>
          <a:prstGeom prst="rect">
            <a:avLst/>
          </a:prstGeom>
          <a:noFill/>
          <a:ln>
            <a:noFill/>
          </a:ln>
        </p:spPr>
      </p:pic>
      <p:sp>
        <p:nvSpPr>
          <p:cNvPr id="170" name="Google Shape;170;p7"/>
          <p:cNvSpPr txBox="1"/>
          <p:nvPr/>
        </p:nvSpPr>
        <p:spPr>
          <a:xfrm>
            <a:off x="2685691" y="4587628"/>
            <a:ext cx="6629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The principal acted reasonably.</a:t>
            </a:r>
            <a:endParaRPr sz="1400"/>
          </a:p>
        </p:txBody>
      </p:sp>
      <p:pic>
        <p:nvPicPr>
          <p:cNvPr id="171" name="Google Shape;171;p7"/>
          <p:cNvPicPr preferRelativeResize="0"/>
          <p:nvPr/>
        </p:nvPicPr>
        <p:blipFill rotWithShape="1">
          <a:blip r:embed="rId4">
            <a:alphaModFix/>
          </a:blip>
          <a:srcRect/>
          <a:stretch/>
        </p:blipFill>
        <p:spPr>
          <a:xfrm>
            <a:off x="1720491" y="4620966"/>
            <a:ext cx="889000" cy="430212"/>
          </a:xfrm>
          <a:prstGeom prst="rect">
            <a:avLst/>
          </a:prstGeom>
          <a:noFill/>
          <a:ln>
            <a:noFill/>
          </a:ln>
        </p:spPr>
      </p:pic>
    </p:spTree>
    <p:extLst>
      <p:ext uri="{BB962C8B-B14F-4D97-AF65-F5344CB8AC3E}">
        <p14:creationId xmlns:p14="http://schemas.microsoft.com/office/powerpoint/2010/main" val="66448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par>
                                <p:cTn id="8" presetID="10" presetClass="exit" presetSubtype="0" fill="hold" nodeType="withEffect">
                                  <p:stCondLst>
                                    <p:cond delay="0"/>
                                  </p:stCondLst>
                                  <p:childTnLst>
                                    <p:animEffect transition="out" filter="fade">
                                      <p:cBhvr>
                                        <p:cTn id="9" dur="1000"/>
                                        <p:tgtEl>
                                          <p:spTgt spid="163"/>
                                        </p:tgtEl>
                                      </p:cBhvr>
                                    </p:animEffect>
                                    <p:set>
                                      <p:cBhvr>
                                        <p:cTn id="10" dur="1" fill="hold">
                                          <p:stCondLst>
                                            <p:cond delay="1000"/>
                                          </p:stCondLst>
                                        </p:cTn>
                                        <p:tgtEl>
                                          <p:spTgt spid="163"/>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9"/>
                                        </p:tgtEl>
                                        <p:attrNameLst>
                                          <p:attrName>style.visibility</p:attrName>
                                        </p:attrNameLst>
                                      </p:cBhvr>
                                      <p:to>
                                        <p:strVal val="visible"/>
                                      </p:to>
                                    </p:set>
                                    <p:animEffect transition="in" filter="fade">
                                      <p:cBhvr>
                                        <p:cTn id="14" dur="500"/>
                                        <p:tgtEl>
                                          <p:spTgt spid="169"/>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64">
                                            <p:txEl>
                                              <p:pRg st="0" end="0"/>
                                            </p:txEl>
                                          </p:spTgt>
                                        </p:tgtEl>
                                        <p:attrNameLst>
                                          <p:attrName>style.visibility</p:attrName>
                                        </p:attrNameLst>
                                      </p:cBhvr>
                                      <p:to>
                                        <p:strVal val="visible"/>
                                      </p:to>
                                    </p:set>
                                    <p:animEffect transition="in" filter="fade">
                                      <p:cBhvr>
                                        <p:cTn id="18" dur="500"/>
                                        <p:tgtEl>
                                          <p:spTgt spid="16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8"/>
                                        </p:tgtEl>
                                        <p:attrNameLst>
                                          <p:attrName>style.visibility</p:attrName>
                                        </p:attrNameLst>
                                      </p:cBhvr>
                                      <p:to>
                                        <p:strVal val="visible"/>
                                      </p:to>
                                    </p:set>
                                    <p:animEffect transition="in" filter="fade">
                                      <p:cBhvr>
                                        <p:cTn id="23" dur="500"/>
                                        <p:tgtEl>
                                          <p:spTgt spid="168"/>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65">
                                            <p:txEl>
                                              <p:pRg st="0" end="0"/>
                                            </p:txEl>
                                          </p:spTgt>
                                        </p:tgtEl>
                                        <p:attrNameLst>
                                          <p:attrName>style.visibility</p:attrName>
                                        </p:attrNameLst>
                                      </p:cBhvr>
                                      <p:to>
                                        <p:strVal val="visible"/>
                                      </p:to>
                                    </p:set>
                                    <p:animEffect transition="in" filter="fade">
                                      <p:cBhvr>
                                        <p:cTn id="27" dur="500"/>
                                        <p:tgtEl>
                                          <p:spTgt spid="1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fade">
                                      <p:cBhvr>
                                        <p:cTn id="32" dur="500"/>
                                        <p:tgtEl>
                                          <p:spTgt spid="171"/>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70">
                                            <p:txEl>
                                              <p:pRg st="0" end="0"/>
                                            </p:txEl>
                                          </p:spTgt>
                                        </p:tgtEl>
                                        <p:attrNameLst>
                                          <p:attrName>style.visibility</p:attrName>
                                        </p:attrNameLst>
                                      </p:cBhvr>
                                      <p:to>
                                        <p:strVal val="visible"/>
                                      </p:to>
                                    </p:set>
                                    <p:animEffect transition="in" filter="fade">
                                      <p:cBhvr>
                                        <p:cTn id="36" dur="500"/>
                                        <p:tgtEl>
                                          <p:spTgt spid="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176"/>
        <p:cNvGrpSpPr/>
        <p:nvPr/>
      </p:nvGrpSpPr>
      <p:grpSpPr>
        <a:xfrm>
          <a:off x="0" y="0"/>
          <a:ext cx="0" cy="0"/>
          <a:chOff x="0" y="0"/>
          <a:chExt cx="0" cy="0"/>
        </a:xfrm>
      </p:grpSpPr>
      <p:sp>
        <p:nvSpPr>
          <p:cNvPr id="177" name="Google Shape;177;p8"/>
          <p:cNvSpPr txBox="1"/>
          <p:nvPr/>
        </p:nvSpPr>
        <p:spPr>
          <a:xfrm>
            <a:off x="2955926" y="1676400"/>
            <a:ext cx="7254875" cy="175428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According to school policy, student publications will not restrict free expression…within the rules of responsible journalism and only speech that interferes with the educational environment or invades the rights of others can be prohibited. </a:t>
            </a:r>
            <a:endParaRPr sz="1400"/>
          </a:p>
        </p:txBody>
      </p:sp>
      <p:sp>
        <p:nvSpPr>
          <p:cNvPr id="178" name="Google Shape;178;p8"/>
          <p:cNvSpPr txBox="1"/>
          <p:nvPr/>
        </p:nvSpPr>
        <p:spPr>
          <a:xfrm>
            <a:off x="2971800" y="3597276"/>
            <a:ext cx="7315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The students had a constitutional right to express themselves in the paper.</a:t>
            </a:r>
            <a:endParaRPr sz="1400"/>
          </a:p>
        </p:txBody>
      </p:sp>
      <p:sp>
        <p:nvSpPr>
          <p:cNvPr id="179" name="Google Shape;179;p8"/>
          <p:cNvSpPr txBox="1"/>
          <p:nvPr/>
        </p:nvSpPr>
        <p:spPr>
          <a:xfrm>
            <a:off x="76201" y="467264"/>
            <a:ext cx="12043912" cy="492402"/>
          </a:xfrm>
          <a:prstGeom prst="rect">
            <a:avLst/>
          </a:prstGeom>
          <a:noFill/>
          <a:ln>
            <a:noFill/>
          </a:ln>
        </p:spPr>
        <p:txBody>
          <a:bodyPr spcFirstLastPara="1" wrap="square" lIns="91425" tIns="45700" rIns="91425" bIns="45700" anchor="t" anchorCtr="0">
            <a:spAutoFit/>
          </a:bodyPr>
          <a:lstStyle/>
          <a:p>
            <a:pPr algn="ctr"/>
            <a:r>
              <a:rPr lang="en-US" sz="2600" b="1" i="0" u="none" strike="noStrike" cap="none">
                <a:solidFill>
                  <a:schemeClr val="dk1"/>
                </a:solidFill>
                <a:latin typeface="Times New Roman"/>
                <a:ea typeface="Times New Roman"/>
                <a:cs typeface="Times New Roman"/>
                <a:sym typeface="Times New Roman"/>
              </a:rPr>
              <a:t>Attorneys for Kuhlmeier (the students)</a:t>
            </a:r>
            <a:r>
              <a:rPr lang="en-US" sz="2600" b="1">
                <a:solidFill>
                  <a:schemeClr val="dk1"/>
                </a:solidFill>
                <a:latin typeface="Times New Roman"/>
                <a:ea typeface="Times New Roman"/>
                <a:cs typeface="Times New Roman"/>
                <a:sym typeface="Times New Roman"/>
              </a:rPr>
              <a:t> </a:t>
            </a:r>
            <a:r>
              <a:rPr lang="en-US" sz="2600" b="1" i="0" u="none" strike="noStrike" cap="none">
                <a:solidFill>
                  <a:schemeClr val="dk1"/>
                </a:solidFill>
                <a:latin typeface="Times New Roman"/>
                <a:ea typeface="Times New Roman"/>
                <a:cs typeface="Times New Roman"/>
                <a:sym typeface="Times New Roman"/>
              </a:rPr>
              <a:t>presented this argument:</a:t>
            </a:r>
            <a:endParaRPr lang="en-US" sz="2600" b="1">
              <a:solidFill>
                <a:schemeClr val="dk1"/>
              </a:solidFill>
              <a:latin typeface="Times New Roman"/>
              <a:ea typeface="Times New Roman"/>
              <a:cs typeface="Times New Roman"/>
            </a:endParaRPr>
          </a:p>
        </p:txBody>
      </p:sp>
      <p:pic>
        <p:nvPicPr>
          <p:cNvPr id="180" name="Google Shape;180;p8"/>
          <p:cNvPicPr preferRelativeResize="0"/>
          <p:nvPr/>
        </p:nvPicPr>
        <p:blipFill rotWithShape="1">
          <a:blip r:embed="rId3">
            <a:alphaModFix/>
          </a:blip>
          <a:srcRect/>
          <a:stretch/>
        </p:blipFill>
        <p:spPr>
          <a:xfrm>
            <a:off x="5334000" y="5105400"/>
            <a:ext cx="1531938" cy="1600200"/>
          </a:xfrm>
          <a:prstGeom prst="rect">
            <a:avLst/>
          </a:prstGeom>
          <a:noFill/>
          <a:ln>
            <a:noFill/>
          </a:ln>
        </p:spPr>
      </p:pic>
      <p:pic>
        <p:nvPicPr>
          <p:cNvPr id="181" name="Google Shape;181;p8"/>
          <p:cNvPicPr preferRelativeResize="0"/>
          <p:nvPr/>
        </p:nvPicPr>
        <p:blipFill rotWithShape="1">
          <a:blip r:embed="rId4">
            <a:alphaModFix/>
          </a:blip>
          <a:srcRect/>
          <a:stretch/>
        </p:blipFill>
        <p:spPr>
          <a:xfrm>
            <a:off x="1981200" y="3608388"/>
            <a:ext cx="889000" cy="430212"/>
          </a:xfrm>
          <a:prstGeom prst="rect">
            <a:avLst/>
          </a:prstGeom>
          <a:noFill/>
          <a:ln>
            <a:noFill/>
          </a:ln>
        </p:spPr>
      </p:pic>
      <p:pic>
        <p:nvPicPr>
          <p:cNvPr id="182" name="Google Shape;182;p8"/>
          <p:cNvPicPr preferRelativeResize="0"/>
          <p:nvPr/>
        </p:nvPicPr>
        <p:blipFill rotWithShape="1">
          <a:blip r:embed="rId4">
            <a:alphaModFix/>
          </a:blip>
          <a:srcRect/>
          <a:stretch/>
        </p:blipFill>
        <p:spPr>
          <a:xfrm>
            <a:off x="1981200" y="1676401"/>
            <a:ext cx="889000" cy="430213"/>
          </a:xfrm>
          <a:prstGeom prst="rect">
            <a:avLst/>
          </a:prstGeom>
          <a:noFill/>
          <a:ln>
            <a:noFill/>
          </a:ln>
        </p:spPr>
      </p:pic>
      <p:sp>
        <p:nvSpPr>
          <p:cNvPr id="183" name="Google Shape;183;p8"/>
          <p:cNvSpPr txBox="1"/>
          <p:nvPr/>
        </p:nvSpPr>
        <p:spPr>
          <a:xfrm>
            <a:off x="2971800" y="4572000"/>
            <a:ext cx="66294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Times New Roman"/>
                <a:ea typeface="Times New Roman"/>
                <a:cs typeface="Times New Roman"/>
                <a:sym typeface="Times New Roman"/>
              </a:rPr>
              <a:t>The principal’s censorship was unreasonable.</a:t>
            </a:r>
            <a:endParaRPr sz="1400"/>
          </a:p>
        </p:txBody>
      </p:sp>
      <p:pic>
        <p:nvPicPr>
          <p:cNvPr id="184" name="Google Shape;184;p8"/>
          <p:cNvPicPr preferRelativeResize="0"/>
          <p:nvPr/>
        </p:nvPicPr>
        <p:blipFill rotWithShape="1">
          <a:blip r:embed="rId4">
            <a:alphaModFix/>
          </a:blip>
          <a:srcRect/>
          <a:stretch/>
        </p:blipFill>
        <p:spPr>
          <a:xfrm>
            <a:off x="2006600" y="4522788"/>
            <a:ext cx="889000" cy="430212"/>
          </a:xfrm>
          <a:prstGeom prst="rect">
            <a:avLst/>
          </a:prstGeom>
          <a:noFill/>
          <a:ln>
            <a:noFill/>
          </a:ln>
        </p:spPr>
      </p:pic>
    </p:spTree>
    <p:extLst>
      <p:ext uri="{BB962C8B-B14F-4D97-AF65-F5344CB8AC3E}">
        <p14:creationId xmlns:p14="http://schemas.microsoft.com/office/powerpoint/2010/main" val="85894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7">
                                            <p:txEl>
                                              <p:pRg st="0" end="0"/>
                                            </p:txEl>
                                          </p:spTgt>
                                        </p:tgtEl>
                                        <p:attrNameLst>
                                          <p:attrName>style.visibility</p:attrName>
                                        </p:attrNameLst>
                                      </p:cBhvr>
                                      <p:to>
                                        <p:strVal val="visible"/>
                                      </p:to>
                                    </p:set>
                                    <p:animEffect transition="in" filter="fade">
                                      <p:cBhvr>
                                        <p:cTn id="11" dur="500"/>
                                        <p:tgtEl>
                                          <p:spTgt spid="17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fade">
                                      <p:cBhvr>
                                        <p:cTn id="16" dur="500"/>
                                        <p:tgtEl>
                                          <p:spTgt spid="18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78">
                                            <p:txEl>
                                              <p:pRg st="0" end="0"/>
                                            </p:txEl>
                                          </p:spTgt>
                                        </p:tgtEl>
                                        <p:attrNameLst>
                                          <p:attrName>style.visibility</p:attrName>
                                        </p:attrNameLst>
                                      </p:cBhvr>
                                      <p:to>
                                        <p:strVal val="visible"/>
                                      </p:to>
                                    </p:set>
                                    <p:animEffect transition="in" filter="fade">
                                      <p:cBhvr>
                                        <p:cTn id="20" dur="500"/>
                                        <p:tgtEl>
                                          <p:spTgt spid="17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4"/>
                                        </p:tgtEl>
                                        <p:attrNameLst>
                                          <p:attrName>style.visibility</p:attrName>
                                        </p:attrNameLst>
                                      </p:cBhvr>
                                      <p:to>
                                        <p:strVal val="visible"/>
                                      </p:to>
                                    </p:set>
                                    <p:animEffect transition="in" filter="fade">
                                      <p:cBhvr>
                                        <p:cTn id="25" dur="500"/>
                                        <p:tgtEl>
                                          <p:spTgt spid="18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83">
                                            <p:txEl>
                                              <p:pRg st="0" end="0"/>
                                            </p:txEl>
                                          </p:spTgt>
                                        </p:tgtEl>
                                        <p:attrNameLst>
                                          <p:attrName>style.visibility</p:attrName>
                                        </p:attrNameLst>
                                      </p:cBhvr>
                                      <p:to>
                                        <p:strVal val="visible"/>
                                      </p:to>
                                    </p:set>
                                    <p:animEffect transition="in" filter="fade">
                                      <p:cBhvr>
                                        <p:cTn id="29" dur="500"/>
                                        <p:tgtEl>
                                          <p:spTgt spid="1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Shape 189"/>
        <p:cNvGrpSpPr/>
        <p:nvPr/>
      </p:nvGrpSpPr>
      <p:grpSpPr>
        <a:xfrm>
          <a:off x="0" y="0"/>
          <a:ext cx="0" cy="0"/>
          <a:chOff x="0" y="0"/>
          <a:chExt cx="0" cy="0"/>
        </a:xfrm>
      </p:grpSpPr>
      <p:sp>
        <p:nvSpPr>
          <p:cNvPr id="190" name="Google Shape;190;p9"/>
          <p:cNvSpPr txBox="1"/>
          <p:nvPr/>
        </p:nvSpPr>
        <p:spPr>
          <a:xfrm>
            <a:off x="1108494" y="3168650"/>
            <a:ext cx="6705600" cy="946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CC0000"/>
                </a:solidFill>
                <a:latin typeface="Arial Rounded"/>
                <a:ea typeface="Arial Rounded"/>
                <a:cs typeface="Arial Rounded"/>
                <a:sym typeface="Arial Rounded"/>
              </a:rPr>
              <a:t>The Supreme Court had to decide these questions:</a:t>
            </a:r>
            <a:endParaRPr sz="1400"/>
          </a:p>
        </p:txBody>
      </p:sp>
      <p:sp>
        <p:nvSpPr>
          <p:cNvPr id="191" name="Google Shape;191;p9"/>
          <p:cNvSpPr txBox="1"/>
          <p:nvPr/>
        </p:nvSpPr>
        <p:spPr>
          <a:xfrm>
            <a:off x="759125" y="556225"/>
            <a:ext cx="4876800" cy="18002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333399"/>
                </a:solidFill>
                <a:latin typeface="Arial Black"/>
                <a:ea typeface="Arial Black"/>
                <a:cs typeface="Arial Black"/>
                <a:sym typeface="Arial Black"/>
              </a:rPr>
              <a:t>Hazelwood school district appealed the case and it went to the U.S. Supreme Court.</a:t>
            </a:r>
            <a:endParaRPr sz="1400"/>
          </a:p>
        </p:txBody>
      </p:sp>
      <p:sp>
        <p:nvSpPr>
          <p:cNvPr id="192" name="Google Shape;192;p9"/>
          <p:cNvSpPr txBox="1"/>
          <p:nvPr/>
        </p:nvSpPr>
        <p:spPr>
          <a:xfrm>
            <a:off x="1108494" y="4579698"/>
            <a:ext cx="8229600" cy="1564490"/>
          </a:xfrm>
          <a:prstGeom prst="rect">
            <a:avLst/>
          </a:prstGeom>
          <a:noFill/>
          <a:ln>
            <a:noFill/>
          </a:ln>
        </p:spPr>
        <p:txBody>
          <a:bodyPr spcFirstLastPara="1" wrap="square" lIns="91425" tIns="45700" rIns="91425" bIns="45700" anchor="t" anchorCtr="0">
            <a:spAutoFit/>
          </a:bodyPr>
          <a:lstStyle/>
          <a:p>
            <a:pPr lvl="0"/>
            <a:r>
              <a:rPr lang="en-US" sz="2800" b="1">
                <a:solidFill>
                  <a:srgbClr val="333399"/>
                </a:solidFill>
              </a:rPr>
              <a:t>• Can </a:t>
            </a:r>
            <a:r>
              <a:rPr lang="en-US" sz="2800" b="1" i="0" u="none" strike="noStrike" cap="none">
                <a:solidFill>
                  <a:srgbClr val="333399"/>
                </a:solidFill>
                <a:latin typeface="Arial"/>
                <a:ea typeface="Arial"/>
                <a:cs typeface="Arial"/>
                <a:sym typeface="Arial"/>
              </a:rPr>
              <a:t>school authorities control the free </a:t>
            </a:r>
          </a:p>
          <a:p>
            <a:pPr lvl="0"/>
            <a:r>
              <a:rPr lang="en-US" sz="2800" b="1">
                <a:solidFill>
                  <a:srgbClr val="333399"/>
                </a:solidFill>
              </a:rPr>
              <a:t>  </a:t>
            </a:r>
            <a:r>
              <a:rPr lang="en-US" sz="2800" b="1" i="0" u="none" strike="noStrike" cap="none">
                <a:solidFill>
                  <a:srgbClr val="333399"/>
                </a:solidFill>
                <a:latin typeface="Arial"/>
                <a:ea typeface="Arial"/>
                <a:cs typeface="Arial"/>
                <a:sym typeface="Arial"/>
              </a:rPr>
              <a:t>expression of ideas in the school newspaper?</a:t>
            </a:r>
            <a:endParaRPr sz="1400"/>
          </a:p>
          <a:p>
            <a:pPr marR="0" lvl="0" algn="l" rtl="0">
              <a:spcBef>
                <a:spcPts val="1400"/>
              </a:spcBef>
              <a:spcAft>
                <a:spcPts val="0"/>
              </a:spcAft>
            </a:pPr>
            <a:r>
              <a:rPr lang="en-US" sz="2800" b="1" i="0" u="none" strike="noStrike" cap="none">
                <a:solidFill>
                  <a:srgbClr val="333399"/>
                </a:solidFill>
                <a:latin typeface="Arial"/>
                <a:ea typeface="Arial"/>
                <a:cs typeface="Arial"/>
                <a:sym typeface="Arial"/>
              </a:rPr>
              <a:t>• Was the principal’s censorship reasonable?</a:t>
            </a:r>
            <a:endParaRPr sz="1400"/>
          </a:p>
        </p:txBody>
      </p:sp>
      <p:pic>
        <p:nvPicPr>
          <p:cNvPr id="193" name="Google Shape;193;p9"/>
          <p:cNvPicPr preferRelativeResize="0"/>
          <p:nvPr/>
        </p:nvPicPr>
        <p:blipFill rotWithShape="1">
          <a:blip r:embed="rId3">
            <a:alphaModFix/>
          </a:blip>
          <a:srcRect/>
          <a:stretch/>
        </p:blipFill>
        <p:spPr>
          <a:xfrm>
            <a:off x="7605624" y="1106070"/>
            <a:ext cx="4021677" cy="2836203"/>
          </a:xfrm>
          <a:prstGeom prst="rect">
            <a:avLst/>
          </a:prstGeom>
          <a:noFill/>
          <a:ln>
            <a:noFill/>
          </a:ln>
        </p:spPr>
      </p:pic>
    </p:spTree>
    <p:extLst>
      <p:ext uri="{BB962C8B-B14F-4D97-AF65-F5344CB8AC3E}">
        <p14:creationId xmlns:p14="http://schemas.microsoft.com/office/powerpoint/2010/main" val="14089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par>
                                <p:cTn id="8" presetID="2" presetClass="entr" presetSubtype="1" fill="hold" nodeType="withEffect">
                                  <p:stCondLst>
                                    <p:cond delay="0"/>
                                  </p:stCondLst>
                                  <p:childTnLst>
                                    <p:set>
                                      <p:cBhvr>
                                        <p:cTn id="9" dur="1" fill="hold">
                                          <p:stCondLst>
                                            <p:cond delay="0"/>
                                          </p:stCondLst>
                                        </p:cTn>
                                        <p:tgtEl>
                                          <p:spTgt spid="191"/>
                                        </p:tgtEl>
                                        <p:attrNameLst>
                                          <p:attrName>style.visibility</p:attrName>
                                        </p:attrNameLst>
                                      </p:cBhvr>
                                      <p:to>
                                        <p:strVal val="visible"/>
                                      </p:to>
                                    </p:set>
                                    <p:anim calcmode="lin" valueType="num">
                                      <p:cBhvr additive="base">
                                        <p:cTn id="10" dur="500"/>
                                        <p:tgtEl>
                                          <p:spTgt spid="191"/>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fade">
                                      <p:cBhvr>
                                        <p:cTn id="15" dur="500"/>
                                        <p:tgtEl>
                                          <p:spTgt spid="19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92"/>
                                        </p:tgtEl>
                                        <p:attrNameLst>
                                          <p:attrName>style.visibility</p:attrName>
                                        </p:attrNameLst>
                                      </p:cBhvr>
                                      <p:to>
                                        <p:strVal val="visible"/>
                                      </p:to>
                                    </p:set>
                                    <p:animEffect transition="in" filter="fade">
                                      <p:cBhvr>
                                        <p:cTn id="19"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3078</Words>
  <Application>Microsoft Office PowerPoint</Application>
  <PresentationFormat>Widescreen</PresentationFormat>
  <Paragraphs>267</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Andrew Costly</cp:lastModifiedBy>
  <cp:revision>20</cp:revision>
  <dcterms:created xsi:type="dcterms:W3CDTF">2023-02-18T01:46:38Z</dcterms:created>
  <dcterms:modified xsi:type="dcterms:W3CDTF">2023-02-22T00:54:39Z</dcterms:modified>
</cp:coreProperties>
</file>