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marL="0" marR="0" rtl="0" algn="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 name="Shape 24"/>
        <p:cNvGrpSpPr/>
        <p:nvPr/>
      </p:nvGrpSpPr>
      <p:grpSpPr>
        <a:xfrm>
          <a:off x="0" y="0"/>
          <a:ext cx="0" cy="0"/>
          <a:chOff x="0" y="0"/>
          <a:chExt cx="0" cy="0"/>
        </a:xfrm>
      </p:grpSpPr>
      <p:sp>
        <p:nvSpPr>
          <p:cNvPr id="25" name="Shape 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 name="Shape 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 name="Shape 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45" name="Shape 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 name="Shape 4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2400" u="none" cap="none" strike="noStrike">
                <a:latin typeface="Times New Roman"/>
                <a:ea typeface="Times New Roman"/>
                <a:cs typeface="Times New Roman"/>
                <a:sym typeface="Times New Roman"/>
              </a:rPr>
              <a:t>What are some rules a School Board may enact?</a:t>
            </a:r>
          </a:p>
          <a:p>
            <a:pPr>
              <a:spcBef>
                <a:spcPts val="0"/>
              </a:spcBef>
              <a:buNone/>
            </a:pPr>
            <a:r>
              <a:t/>
            </a:r>
            <a:endParaRPr b="0" baseline="0" i="0" sz="2400" u="none" cap="none" strike="noStrike">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 name="Shape 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8" name="Shape 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 name="Shape 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2400" u="none" cap="none" strike="noStrike">
                <a:latin typeface="Times New Roman"/>
                <a:ea typeface="Times New Roman"/>
                <a:cs typeface="Times New Roman"/>
                <a:sym typeface="Times New Roman"/>
              </a:rPr>
              <a:t>Can someone give an example of a federal law?  A state law?</a:t>
            </a:r>
          </a:p>
          <a:p>
            <a:pPr indent="0" lvl="0" marL="0" marR="0" rtl="0" algn="l">
              <a:spcBef>
                <a:spcPts val="0"/>
              </a:spcBef>
              <a:buFont typeface="Arial"/>
              <a:buNone/>
            </a:pPr>
            <a:r>
              <a:t/>
            </a:r>
            <a:endParaRPr b="0" baseline="0" i="0" sz="2400" u="none" cap="none" strike="noStrike">
              <a:latin typeface="Times New Roman"/>
              <a:ea typeface="Times New Roman"/>
              <a:cs typeface="Times New Roman"/>
              <a:sym typeface="Times New Roman"/>
            </a:endParaRPr>
          </a:p>
          <a:p>
            <a:pPr indent="0" lvl="0" marL="0" marR="0" rtl="0" algn="l">
              <a:spcBef>
                <a:spcPts val="1200"/>
              </a:spcBef>
              <a:buSzPct val="25000"/>
              <a:buFont typeface="Arial"/>
              <a:buNone/>
            </a:pPr>
            <a:r>
              <a:rPr b="0" baseline="0" i="0" lang="en-US" sz="2400" u="none" cap="none" strike="noStrike">
                <a:latin typeface="Times New Roman"/>
                <a:ea typeface="Times New Roman"/>
                <a:cs typeface="Times New Roman"/>
                <a:sym typeface="Times New Roman"/>
              </a:rPr>
              <a:t>Can someone give an example of an individual right? </a:t>
            </a:r>
          </a:p>
          <a:p>
            <a:pPr>
              <a:spcBef>
                <a:spcPts val="0"/>
              </a:spcBef>
              <a:buNone/>
            </a:pPr>
            <a:r>
              <a:t/>
            </a:r>
            <a:endParaRPr b="0" baseline="0" i="0" sz="2400" u="none" cap="none" strike="noStrike">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 name="Shape 14"/>
        <p:cNvGrpSpPr/>
        <p:nvPr/>
      </p:nvGrpSpPr>
      <p:grpSpPr>
        <a:xfrm>
          <a:off x="0" y="0"/>
          <a:ext cx="0" cy="0"/>
          <a:chOff x="0" y="0"/>
          <a:chExt cx="0" cy="0"/>
        </a:xfrm>
      </p:grpSpPr>
      <p:sp>
        <p:nvSpPr>
          <p:cNvPr id="15" name="Shape 1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16" name="Shape 1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17" name="Shape 1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defRPr/>
            </a:lvl1pPr>
            <a:lvl2pPr indent="0" marL="0" marR="0" rtl="0" algn="ctr">
              <a:lnSpc>
                <a:spcPct val="100000"/>
              </a:lnSpc>
              <a:spcBef>
                <a:spcPts val="0"/>
              </a:spcBef>
              <a:spcAft>
                <a:spcPts val="0"/>
              </a:spcAft>
              <a:defRPr/>
            </a:lvl2pPr>
            <a:lvl3pPr indent="0" marL="0" marR="0" rtl="0" algn="ctr">
              <a:lnSpc>
                <a:spcPct val="100000"/>
              </a:lnSpc>
              <a:spcBef>
                <a:spcPts val="0"/>
              </a:spcBef>
              <a:spcAft>
                <a:spcPts val="0"/>
              </a:spcAft>
              <a:defRPr/>
            </a:lvl3pPr>
            <a:lvl4pPr indent="0" marL="0" marR="0" rtl="0" algn="ctr">
              <a:lnSpc>
                <a:spcPct val="100000"/>
              </a:lnSpc>
              <a:spcBef>
                <a:spcPts val="0"/>
              </a:spcBef>
              <a:spcAft>
                <a:spcPts val="0"/>
              </a:spcAft>
              <a:defRPr/>
            </a:lvl4pPr>
            <a:lvl5pPr indent="0" marL="0" marR="0" rtl="0" algn="ctr">
              <a:lnSpc>
                <a:spcPct val="100000"/>
              </a:lnSpc>
              <a:spcBef>
                <a:spcPts val="0"/>
              </a:spcBef>
              <a:spcAft>
                <a:spcPts val="0"/>
              </a:spcAft>
              <a:defRPr/>
            </a:lvl5pPr>
            <a:lvl6pPr indent="0" marL="0" marR="0" rtl="0" algn="ctr">
              <a:lnSpc>
                <a:spcPct val="100000"/>
              </a:lnSpc>
              <a:spcBef>
                <a:spcPts val="0"/>
              </a:spcBef>
              <a:spcAft>
                <a:spcPts val="0"/>
              </a:spcAft>
              <a:defRPr/>
            </a:lvl6pPr>
            <a:lvl7pPr indent="0" marL="0" marR="0" rtl="0" algn="ctr">
              <a:lnSpc>
                <a:spcPct val="100000"/>
              </a:lnSpc>
              <a:spcBef>
                <a:spcPts val="0"/>
              </a:spcBef>
              <a:spcAft>
                <a:spcPts val="0"/>
              </a:spcAft>
              <a:defRPr/>
            </a:lvl7pPr>
            <a:lvl8pPr indent="0" marL="0" marR="0" rtl="0" algn="ctr">
              <a:lnSpc>
                <a:spcPct val="100000"/>
              </a:lnSpc>
              <a:spcBef>
                <a:spcPts val="0"/>
              </a:spcBef>
              <a:spcAft>
                <a:spcPts val="0"/>
              </a:spcAft>
              <a:defRPr/>
            </a:lvl8pPr>
            <a:lvl9pPr indent="0" marL="0" marR="0" rtl="0" algn="ctr">
              <a:lnSpc>
                <a:spcPct val="100000"/>
              </a:lnSpc>
              <a:spcBef>
                <a:spcPts val="0"/>
              </a:spcBef>
              <a:spcAft>
                <a:spcPts val="0"/>
              </a:spcAft>
              <a:defRPr/>
            </a:lvl9pPr>
          </a:lstStyle>
          <a:p/>
        </p:txBody>
      </p:sp>
      <p:sp>
        <p:nvSpPr>
          <p:cNvPr id="10" name="Shape 10"/>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marL="342900" marR="0" rtl="0" algn="l">
              <a:lnSpc>
                <a:spcPct val="100000"/>
              </a:lnSpc>
              <a:spcBef>
                <a:spcPts val="640"/>
              </a:spcBef>
              <a:spcAft>
                <a:spcPts val="0"/>
              </a:spcAft>
              <a:buClr>
                <a:schemeClr val="dk1"/>
              </a:buClr>
              <a:buFont typeface="Times New Roman"/>
              <a:buChar char="•"/>
              <a:defRPr/>
            </a:lvl1pPr>
            <a:lvl2pPr indent="-107950" marL="742950" marR="0" rtl="0" algn="l">
              <a:lnSpc>
                <a:spcPct val="100000"/>
              </a:lnSpc>
              <a:spcBef>
                <a:spcPts val="560"/>
              </a:spcBef>
              <a:spcAft>
                <a:spcPts val="0"/>
              </a:spcAft>
              <a:buClr>
                <a:schemeClr val="dk1"/>
              </a:buClr>
              <a:buFont typeface="Times New Roman"/>
              <a:buChar char="–"/>
              <a:defRPr/>
            </a:lvl2pPr>
            <a:lvl3pPr indent="-76200" marL="1143000" marR="0" rtl="0" algn="l">
              <a:lnSpc>
                <a:spcPct val="100000"/>
              </a:lnSpc>
              <a:spcBef>
                <a:spcPts val="480"/>
              </a:spcBef>
              <a:spcAft>
                <a:spcPts val="0"/>
              </a:spcAft>
              <a:buClr>
                <a:schemeClr val="dk1"/>
              </a:buClr>
              <a:buFont typeface="Times New Roman"/>
              <a:buChar char="•"/>
              <a:defRPr/>
            </a:lvl3pPr>
            <a:lvl4pPr indent="-101600" marL="1600200" marR="0" rtl="0" algn="l">
              <a:lnSpc>
                <a:spcPct val="100000"/>
              </a:lnSpc>
              <a:spcBef>
                <a:spcPts val="400"/>
              </a:spcBef>
              <a:spcAft>
                <a:spcPts val="0"/>
              </a:spcAft>
              <a:buClr>
                <a:schemeClr val="dk1"/>
              </a:buClr>
              <a:buFont typeface="Times New Roman"/>
              <a:buChar char="–"/>
              <a:defRPr/>
            </a:lvl4pPr>
            <a:lvl5pPr indent="-101600" marL="2057400" marR="0" rtl="0" algn="l">
              <a:lnSpc>
                <a:spcPct val="100000"/>
              </a:lnSpc>
              <a:spcBef>
                <a:spcPts val="400"/>
              </a:spcBef>
              <a:spcAft>
                <a:spcPts val="0"/>
              </a:spcAft>
              <a:buClr>
                <a:schemeClr val="dk1"/>
              </a:buClr>
              <a:buFont typeface="Times New Roman"/>
              <a:buChar char="»"/>
              <a:defRPr/>
            </a:lvl5pPr>
            <a:lvl6pPr indent="-101600" marL="2514600" marR="0" rtl="0" algn="l">
              <a:lnSpc>
                <a:spcPct val="100000"/>
              </a:lnSpc>
              <a:spcBef>
                <a:spcPts val="400"/>
              </a:spcBef>
              <a:spcAft>
                <a:spcPts val="0"/>
              </a:spcAft>
              <a:buClr>
                <a:schemeClr val="dk1"/>
              </a:buClr>
              <a:buFont typeface="Times New Roman"/>
              <a:buChar char="»"/>
              <a:defRPr/>
            </a:lvl6pPr>
            <a:lvl7pPr indent="-101600" marL="3429000" marR="0" rtl="0" algn="l">
              <a:lnSpc>
                <a:spcPct val="100000"/>
              </a:lnSpc>
              <a:spcBef>
                <a:spcPts val="400"/>
              </a:spcBef>
              <a:spcAft>
                <a:spcPts val="0"/>
              </a:spcAft>
              <a:buClr>
                <a:schemeClr val="dk1"/>
              </a:buClr>
              <a:buFont typeface="Times New Roman"/>
              <a:buChar char="»"/>
              <a:defRPr/>
            </a:lvl7pPr>
            <a:lvl8pPr indent="-101600" marL="4800600" marR="0" rtl="0" algn="l">
              <a:lnSpc>
                <a:spcPct val="100000"/>
              </a:lnSpc>
              <a:spcBef>
                <a:spcPts val="400"/>
              </a:spcBef>
              <a:spcAft>
                <a:spcPts val="0"/>
              </a:spcAft>
              <a:buClr>
                <a:schemeClr val="dk1"/>
              </a:buClr>
              <a:buFont typeface="Times New Roman"/>
              <a:buChar char="»"/>
              <a:defRPr/>
            </a:lvl8pPr>
            <a:lvl9pPr indent="-101600" marL="6629400" marR="0" rtl="0" algn="l">
              <a:lnSpc>
                <a:spcPct val="100000"/>
              </a:lnSpc>
              <a:spcBef>
                <a:spcPts val="400"/>
              </a:spcBef>
              <a:spcAft>
                <a:spcPts val="0"/>
              </a:spcAft>
              <a:buClr>
                <a:schemeClr val="dk1"/>
              </a:buClr>
              <a:buFont typeface="Times New Roman"/>
              <a:buChar char="»"/>
              <a:defRPr/>
            </a:lvl9pPr>
          </a:lstStyle>
          <a:p/>
        </p:txBody>
      </p:sp>
      <p:sp>
        <p:nvSpPr>
          <p:cNvPr id="11" name="Shape 1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12" name="Shape 1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13" name="Shape 1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 Id="rId4"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00.jpg"/><Relationship Id="rId5"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66"/>
        </a:solidFill>
      </p:bgPr>
    </p:bg>
    <p:spTree>
      <p:nvGrpSpPr>
        <p:cNvPr id="18" name="Shape 18"/>
        <p:cNvGrpSpPr/>
        <p:nvPr/>
      </p:nvGrpSpPr>
      <p:grpSpPr>
        <a:xfrm>
          <a:off x="0" y="0"/>
          <a:ext cx="0" cy="0"/>
          <a:chOff x="0" y="0"/>
          <a:chExt cx="0" cy="0"/>
        </a:xfrm>
      </p:grpSpPr>
      <p:pic>
        <p:nvPicPr>
          <p:cNvPr id="19" name="Shape 19"/>
          <p:cNvPicPr preferRelativeResize="0"/>
          <p:nvPr/>
        </p:nvPicPr>
        <p:blipFill rotWithShape="1">
          <a:blip r:embed="rId3">
            <a:alphaModFix/>
          </a:blip>
          <a:srcRect b="0" l="0" r="0" t="0"/>
          <a:stretch/>
        </p:blipFill>
        <p:spPr>
          <a:xfrm>
            <a:off x="457200" y="336550"/>
            <a:ext cx="8153399" cy="5434012"/>
          </a:xfrm>
          <a:prstGeom prst="rect">
            <a:avLst/>
          </a:prstGeom>
          <a:noFill/>
          <a:ln cap="flat" cmpd="sng" w="38100">
            <a:solidFill>
              <a:srgbClr val="FFFFFF"/>
            </a:solidFill>
            <a:prstDash val="solid"/>
            <a:miter/>
            <a:headEnd len="med" w="med" type="none"/>
            <a:tailEnd len="med" w="med" type="none"/>
          </a:ln>
        </p:spPr>
      </p:pic>
      <p:sp>
        <p:nvSpPr>
          <p:cNvPr id="20" name="Shape 20"/>
          <p:cNvSpPr txBox="1"/>
          <p:nvPr/>
        </p:nvSpPr>
        <p:spPr>
          <a:xfrm>
            <a:off x="838200" y="304800"/>
            <a:ext cx="7467600" cy="15557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Georgia"/>
              <a:buNone/>
            </a:pPr>
            <a:r>
              <a:rPr b="0" baseline="0" i="0" lang="en-US" sz="4800" u="none" cap="none" strike="noStrike">
                <a:solidFill>
                  <a:schemeClr val="lt1"/>
                </a:solidFill>
                <a:latin typeface="Georgia"/>
                <a:ea typeface="Georgia"/>
                <a:cs typeface="Georgia"/>
                <a:sym typeface="Georgia"/>
              </a:rPr>
              <a:t>From the Courtroom to the Classroom </a:t>
            </a:r>
          </a:p>
        </p:txBody>
      </p:sp>
      <p:sp>
        <p:nvSpPr>
          <p:cNvPr id="21" name="Shape 21"/>
          <p:cNvSpPr txBox="1"/>
          <p:nvPr/>
        </p:nvSpPr>
        <p:spPr>
          <a:xfrm>
            <a:off x="304800" y="6054725"/>
            <a:ext cx="6172199" cy="454024"/>
          </a:xfrm>
          <a:prstGeom prst="rect">
            <a:avLst/>
          </a:prstGeom>
          <a:noFill/>
          <a:ln>
            <a:noFill/>
          </a:ln>
        </p:spPr>
        <p:txBody>
          <a:bodyPr anchorCtr="0" anchor="t" bIns="45700" lIns="91425" rIns="91425" tIns="45700">
            <a:noAutofit/>
          </a:bodyPr>
          <a:lstStyle/>
          <a:p>
            <a:pPr indent="-225425" lvl="0" marL="225425" marR="0" rtl="0" algn="l">
              <a:lnSpc>
                <a:spcPct val="100000"/>
              </a:lnSpc>
              <a:spcBef>
                <a:spcPts val="0"/>
              </a:spcBef>
              <a:spcAft>
                <a:spcPts val="0"/>
              </a:spcAft>
              <a:buClr>
                <a:schemeClr val="lt1"/>
              </a:buClr>
              <a:buSzPct val="25000"/>
              <a:buFont typeface="Tahoma"/>
              <a:buNone/>
            </a:pPr>
            <a:r>
              <a:rPr b="1" baseline="0" i="0" lang="en-US" sz="1400" u="none" cap="none" strike="noStrike">
                <a:solidFill>
                  <a:schemeClr val="lt1"/>
                </a:solidFill>
                <a:latin typeface="Tahoma"/>
                <a:ea typeface="Tahoma"/>
                <a:cs typeface="Tahoma"/>
                <a:sym typeface="Tahoma"/>
              </a:rPr>
              <a:t>© 2006 Constitutional Rights Foundation, Los Angeles, CA </a:t>
            </a:r>
          </a:p>
          <a:p>
            <a:pPr indent="-225425" lvl="0" marL="225425" marR="0" rtl="0" algn="l">
              <a:lnSpc>
                <a:spcPct val="75000"/>
              </a:lnSpc>
              <a:spcBef>
                <a:spcPts val="700"/>
              </a:spcBef>
              <a:spcAft>
                <a:spcPts val="0"/>
              </a:spcAft>
              <a:buClr>
                <a:schemeClr val="lt1"/>
              </a:buClr>
              <a:buSzPct val="25000"/>
              <a:buFont typeface="Tahoma"/>
              <a:buNone/>
            </a:pPr>
            <a:r>
              <a:rPr b="1" baseline="0" i="0" lang="en-US" sz="1400" u="none" cap="none" strike="noStrike">
                <a:solidFill>
                  <a:schemeClr val="lt1"/>
                </a:solidFill>
                <a:latin typeface="Tahoma"/>
                <a:ea typeface="Tahoma"/>
                <a:cs typeface="Tahoma"/>
                <a:sym typeface="Tahoma"/>
              </a:rPr>
              <a:t>	All rights reserved.</a:t>
            </a:r>
          </a:p>
        </p:txBody>
      </p:sp>
      <p:sp>
        <p:nvSpPr>
          <p:cNvPr id="22" name="Shape 22"/>
          <p:cNvSpPr txBox="1"/>
          <p:nvPr/>
        </p:nvSpPr>
        <p:spPr>
          <a:xfrm>
            <a:off x="914400" y="4800600"/>
            <a:ext cx="7391399" cy="8239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Georgia"/>
              <a:buNone/>
            </a:pPr>
            <a:r>
              <a:rPr b="1" baseline="0" i="1" lang="en-US" sz="4800" u="none" cap="none" strike="noStrike">
                <a:solidFill>
                  <a:schemeClr val="lt1"/>
                </a:solidFill>
                <a:latin typeface="Georgia"/>
                <a:ea typeface="Georgia"/>
                <a:cs typeface="Georgia"/>
                <a:sym typeface="Georgia"/>
              </a:rPr>
              <a:t>Chicago v. Morales</a:t>
            </a:r>
          </a:p>
        </p:txBody>
      </p:sp>
      <p:pic>
        <p:nvPicPr>
          <p:cNvPr id="23" name="Shape 23"/>
          <p:cNvPicPr preferRelativeResize="0"/>
          <p:nvPr/>
        </p:nvPicPr>
        <p:blipFill rotWithShape="1">
          <a:blip r:embed="rId4">
            <a:alphaModFix/>
          </a:blip>
          <a:srcRect b="0" l="0" r="0" t="0"/>
          <a:stretch/>
        </p:blipFill>
        <p:spPr>
          <a:xfrm>
            <a:off x="6553200" y="6022975"/>
            <a:ext cx="1904999" cy="6826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66"/>
        </a:solidFill>
      </p:bgPr>
    </p:bg>
    <p:spTree>
      <p:nvGrpSpPr>
        <p:cNvPr id="97" name="Shape 97"/>
        <p:cNvGrpSpPr/>
        <p:nvPr/>
      </p:nvGrpSpPr>
      <p:grpSpPr>
        <a:xfrm>
          <a:off x="0" y="0"/>
          <a:ext cx="0" cy="0"/>
          <a:chOff x="0" y="0"/>
          <a:chExt cx="0" cy="0"/>
        </a:xfrm>
      </p:grpSpPr>
      <p:sp>
        <p:nvSpPr>
          <p:cNvPr id="98" name="Shape 98"/>
          <p:cNvSpPr txBox="1"/>
          <p:nvPr/>
        </p:nvSpPr>
        <p:spPr>
          <a:xfrm>
            <a:off x="0" y="704850"/>
            <a:ext cx="4572000" cy="26479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Narrow"/>
              <a:buNone/>
            </a:pPr>
            <a:r>
              <a:rPr b="0" baseline="0" i="0" lang="en-US" sz="2400" u="none" cap="none" strike="noStrike">
                <a:solidFill>
                  <a:schemeClr val="lt1"/>
                </a:solidFill>
                <a:latin typeface="Arial Narrow"/>
                <a:ea typeface="Arial Narrow"/>
                <a:cs typeface="Arial Narrow"/>
                <a:sym typeface="Arial Narrow"/>
              </a:rPr>
              <a:t>We have two court systems–          state and federal.</a:t>
            </a:r>
          </a:p>
          <a:p>
            <a:pPr indent="0" lvl="0" marL="0" marR="0" rtl="0" algn="ctr">
              <a:lnSpc>
                <a:spcPct val="100000"/>
              </a:lnSpc>
              <a:spcBef>
                <a:spcPts val="1200"/>
              </a:spcBef>
              <a:spcAft>
                <a:spcPts val="0"/>
              </a:spcAft>
              <a:buClr>
                <a:schemeClr val="lt1"/>
              </a:buClr>
              <a:buSzPct val="25000"/>
              <a:buFont typeface="Arial Narrow"/>
              <a:buNone/>
            </a:pPr>
            <a:r>
              <a:rPr b="0" baseline="0" i="0" lang="en-US" sz="2400" u="none" cap="none" strike="noStrike">
                <a:solidFill>
                  <a:schemeClr val="lt1"/>
                </a:solidFill>
                <a:latin typeface="Arial Narrow"/>
                <a:ea typeface="Arial Narrow"/>
                <a:cs typeface="Arial Narrow"/>
                <a:sym typeface="Arial Narrow"/>
              </a:rPr>
              <a:t>State courts decide issues of state law.  </a:t>
            </a:r>
          </a:p>
          <a:p>
            <a:pPr indent="0" lvl="0" marL="0" marR="0" rtl="0" algn="ctr">
              <a:lnSpc>
                <a:spcPct val="100000"/>
              </a:lnSpc>
              <a:spcBef>
                <a:spcPts val="1200"/>
              </a:spcBef>
              <a:spcAft>
                <a:spcPts val="0"/>
              </a:spcAft>
              <a:buClr>
                <a:schemeClr val="lt1"/>
              </a:buClr>
              <a:buSzPct val="25000"/>
              <a:buFont typeface="Arial Narrow"/>
              <a:buNone/>
            </a:pPr>
            <a:r>
              <a:rPr b="0" baseline="0" i="0" lang="en-US" sz="2400" u="none" cap="none" strike="noStrike">
                <a:solidFill>
                  <a:schemeClr val="lt1"/>
                </a:solidFill>
                <a:latin typeface="Arial Narrow"/>
                <a:ea typeface="Arial Narrow"/>
                <a:cs typeface="Arial Narrow"/>
                <a:sym typeface="Arial Narrow"/>
              </a:rPr>
              <a:t>Federal courts consider federal claims and often decide federal constitutional issues. </a:t>
            </a:r>
          </a:p>
        </p:txBody>
      </p:sp>
      <p:pic>
        <p:nvPicPr>
          <p:cNvPr id="99" name="Shape 99"/>
          <p:cNvPicPr preferRelativeResize="0"/>
          <p:nvPr/>
        </p:nvPicPr>
        <p:blipFill rotWithShape="1">
          <a:blip r:embed="rId3">
            <a:alphaModFix/>
          </a:blip>
          <a:srcRect b="0" l="0" r="0" t="0"/>
          <a:stretch/>
        </p:blipFill>
        <p:spPr>
          <a:xfrm>
            <a:off x="4572000" y="381000"/>
            <a:ext cx="4102100" cy="6172199"/>
          </a:xfrm>
          <a:prstGeom prst="rect">
            <a:avLst/>
          </a:prstGeom>
          <a:noFill/>
          <a:ln cap="flat" cmpd="sng" w="9525">
            <a:solidFill>
              <a:srgbClr val="000066"/>
            </a:solidFill>
            <a:prstDash val="solid"/>
            <a:miter/>
            <a:headEnd len="med" w="med" type="none"/>
            <a:tailEnd len="med" w="med" type="none"/>
          </a:ln>
        </p:spPr>
      </p:pic>
      <p:sp>
        <p:nvSpPr>
          <p:cNvPr id="100" name="Shape 100"/>
          <p:cNvSpPr txBox="1"/>
          <p:nvPr/>
        </p:nvSpPr>
        <p:spPr>
          <a:xfrm>
            <a:off x="4648200" y="3752850"/>
            <a:ext cx="3886200" cy="26479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Narrow"/>
              <a:buNone/>
            </a:pPr>
            <a:r>
              <a:rPr b="0" baseline="0" i="0" lang="en-US" sz="2400" u="none" cap="none" strike="noStrike">
                <a:solidFill>
                  <a:schemeClr val="lt1"/>
                </a:solidFill>
                <a:latin typeface="Arial Narrow"/>
                <a:ea typeface="Arial Narrow"/>
                <a:cs typeface="Arial Narrow"/>
                <a:sym typeface="Arial Narrow"/>
              </a:rPr>
              <a:t>Today, you are going to have an opportunity to interact in a real case argued before the Supreme Court. You get the chance to argue on one side of the case or to decide the outcome as a Supreme Court justice.</a:t>
            </a:r>
          </a:p>
        </p:txBody>
      </p:sp>
      <p:sp>
        <p:nvSpPr>
          <p:cNvPr id="101" name="Shape 101"/>
          <p:cNvSpPr txBox="1"/>
          <p:nvPr/>
        </p:nvSpPr>
        <p:spPr>
          <a:xfrm>
            <a:off x="381000" y="3810000"/>
            <a:ext cx="3657600" cy="15525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Narrow"/>
              <a:buNone/>
            </a:pPr>
            <a:r>
              <a:rPr b="0" baseline="0" i="0" lang="en-US" sz="2400" u="none" cap="none" strike="noStrike">
                <a:solidFill>
                  <a:schemeClr val="lt1"/>
                </a:solidFill>
                <a:latin typeface="Arial Narrow"/>
                <a:ea typeface="Arial Narrow"/>
                <a:cs typeface="Arial Narrow"/>
                <a:sym typeface="Arial Narrow"/>
              </a:rPr>
              <a:t>The highest federal court is the U.S. Supreme Court. It has the last word on interpreting the Constitution and Bill of Rights.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5" name="Shape 105"/>
        <p:cNvGrpSpPr/>
        <p:nvPr/>
      </p:nvGrpSpPr>
      <p:grpSpPr>
        <a:xfrm>
          <a:off x="0" y="0"/>
          <a:ext cx="0" cy="0"/>
          <a:chOff x="0" y="0"/>
          <a:chExt cx="0" cy="0"/>
        </a:xfrm>
      </p:grpSpPr>
      <p:sp>
        <p:nvSpPr>
          <p:cNvPr id="106" name="Shape 106"/>
          <p:cNvSpPr txBox="1"/>
          <p:nvPr/>
        </p:nvSpPr>
        <p:spPr>
          <a:xfrm>
            <a:off x="685800" y="381000"/>
            <a:ext cx="7772400" cy="758825"/>
          </a:xfrm>
          <a:prstGeom prst="rect">
            <a:avLst/>
          </a:prstGeom>
          <a:noFill/>
          <a:ln cap="flat" cmpd="thinThick" w="57150">
            <a:solidFill>
              <a:schemeClr val="lt1"/>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Libre Baskerville"/>
              <a:buNone/>
            </a:pPr>
            <a:r>
              <a:rPr b="1" baseline="0" i="1" lang="en-US" sz="4000" u="none" cap="none" strike="noStrike">
                <a:solidFill>
                  <a:schemeClr val="lt1"/>
                </a:solidFill>
                <a:latin typeface="Libre Baskerville"/>
                <a:ea typeface="Libre Baskerville"/>
                <a:cs typeface="Libre Baskerville"/>
                <a:sym typeface="Libre Baskerville"/>
              </a:rPr>
              <a:t>CHICAGO v. MORALES</a:t>
            </a:r>
          </a:p>
        </p:txBody>
      </p:sp>
      <p:sp>
        <p:nvSpPr>
          <p:cNvPr id="107" name="Shape 107"/>
          <p:cNvSpPr txBox="1"/>
          <p:nvPr/>
        </p:nvSpPr>
        <p:spPr>
          <a:xfrm>
            <a:off x="76200" y="6415087"/>
            <a:ext cx="6629400" cy="366711"/>
          </a:xfrm>
          <a:prstGeom prst="rect">
            <a:avLst/>
          </a:prstGeom>
          <a:noFill/>
          <a:ln>
            <a:noFill/>
          </a:ln>
        </p:spPr>
        <p:txBody>
          <a:bodyPr anchorCtr="0" anchor="t" bIns="45700" lIns="91425" rIns="91425" tIns="45700">
            <a:noAutofit/>
          </a:bodyPr>
          <a:lstStyle/>
          <a:p>
            <a:pPr indent="-290512" lvl="0" marL="290512" marR="0" rtl="0" algn="l">
              <a:lnSpc>
                <a:spcPct val="100000"/>
              </a:lnSpc>
              <a:spcBef>
                <a:spcPts val="0"/>
              </a:spcBef>
              <a:spcAft>
                <a:spcPts val="0"/>
              </a:spcAft>
              <a:buClr>
                <a:srgbClr val="FFCCCC"/>
              </a:buClr>
              <a:buSzPct val="25000"/>
              <a:buFont typeface="Tahoma"/>
              <a:buNone/>
            </a:pPr>
            <a:r>
              <a:rPr b="0" baseline="0" i="0" lang="en-US" sz="1800" u="none" cap="none" strike="noStrike">
                <a:solidFill>
                  <a:srgbClr val="FFCCCC"/>
                </a:solidFill>
                <a:latin typeface="Tahoma"/>
                <a:ea typeface="Tahoma"/>
                <a:cs typeface="Tahoma"/>
                <a:sym typeface="Tahoma"/>
              </a:rPr>
              <a:t>© </a:t>
            </a:r>
            <a:r>
              <a:rPr b="0" baseline="0" i="0" lang="en-US" sz="1200" u="none" cap="none" strike="noStrike">
                <a:solidFill>
                  <a:srgbClr val="FFCCCC"/>
                </a:solidFill>
                <a:latin typeface="Tahoma"/>
                <a:ea typeface="Tahoma"/>
                <a:cs typeface="Tahoma"/>
                <a:sym typeface="Tahoma"/>
              </a:rPr>
              <a:t>Constitutional Rights Foundation, Los Angeles, 2006. All rights reserved.</a:t>
            </a:r>
          </a:p>
        </p:txBody>
      </p:sp>
      <p:sp>
        <p:nvSpPr>
          <p:cNvPr id="108" name="Shape 108"/>
          <p:cNvSpPr/>
          <p:nvPr/>
        </p:nvSpPr>
        <p:spPr>
          <a:xfrm>
            <a:off x="0" y="2778125"/>
            <a:ext cx="9144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pic>
        <p:nvPicPr>
          <p:cNvPr id="109" name="Shape 109"/>
          <p:cNvPicPr preferRelativeResize="0"/>
          <p:nvPr/>
        </p:nvPicPr>
        <p:blipFill rotWithShape="1">
          <a:blip r:embed="rId3">
            <a:alphaModFix/>
          </a:blip>
          <a:srcRect b="0" l="0" r="0" t="0"/>
          <a:stretch/>
        </p:blipFill>
        <p:spPr>
          <a:xfrm>
            <a:off x="2433636" y="1219200"/>
            <a:ext cx="4448175" cy="4724400"/>
          </a:xfrm>
          <a:prstGeom prst="rect">
            <a:avLst/>
          </a:prstGeom>
          <a:noFill/>
          <a:ln cap="flat" cmpd="sng" w="9525">
            <a:solidFill>
              <a:srgbClr val="969696"/>
            </a:solidFill>
            <a:prstDash val="solid"/>
            <a:miter/>
            <a:headEnd len="med" w="med" type="none"/>
            <a:tailEnd len="med" w="med" type="none"/>
          </a:ln>
        </p:spPr>
      </p:pic>
      <p:sp>
        <p:nvSpPr>
          <p:cNvPr id="110" name="Shape 110"/>
          <p:cNvSpPr txBox="1"/>
          <p:nvPr/>
        </p:nvSpPr>
        <p:spPr>
          <a:xfrm>
            <a:off x="1371600" y="5364162"/>
            <a:ext cx="6476999" cy="579436"/>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Libre Baskerville"/>
              <a:buNone/>
            </a:pPr>
            <a:r>
              <a:rPr b="0" baseline="0" i="0" lang="en-US" sz="3200" u="none" cap="none" strike="noStrike">
                <a:solidFill>
                  <a:schemeClr val="lt1"/>
                </a:solidFill>
                <a:latin typeface="Libre Baskerville"/>
                <a:ea typeface="Libre Baskerville"/>
                <a:cs typeface="Libre Baskerville"/>
                <a:sym typeface="Libre Baskerville"/>
              </a:rPr>
              <a:t>A U. S. Supreme Court Case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00"/>
        </a:solidFill>
      </p:bgPr>
    </p:bg>
    <p:spTree>
      <p:nvGrpSpPr>
        <p:cNvPr id="114" name="Shape 114"/>
        <p:cNvGrpSpPr/>
        <p:nvPr/>
      </p:nvGrpSpPr>
      <p:grpSpPr>
        <a:xfrm>
          <a:off x="0" y="0"/>
          <a:ext cx="0" cy="0"/>
          <a:chOff x="0" y="0"/>
          <a:chExt cx="0" cy="0"/>
        </a:xfrm>
      </p:grpSpPr>
      <p:sp>
        <p:nvSpPr>
          <p:cNvPr id="115" name="Shape 115"/>
          <p:cNvSpPr txBox="1"/>
          <p:nvPr/>
        </p:nvSpPr>
        <p:spPr>
          <a:xfrm>
            <a:off x="228600" y="838200"/>
            <a:ext cx="4953000" cy="22828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DDDDD"/>
              </a:buClr>
              <a:buSzPct val="25000"/>
              <a:buFont typeface="Times New Roman"/>
              <a:buNone/>
            </a:pPr>
            <a:r>
              <a:rPr b="0" baseline="0" i="0" lang="en-US" sz="2400" u="none" cap="none" strike="noStrike">
                <a:solidFill>
                  <a:srgbClr val="DDDDDD"/>
                </a:solidFill>
                <a:latin typeface="Times New Roman"/>
                <a:ea typeface="Times New Roman"/>
                <a:cs typeface="Times New Roman"/>
                <a:sym typeface="Times New Roman"/>
              </a:rPr>
              <a:t>The Chicago City Council voted to enact a “Gang Congregation Ordinance.” It banned known “criminal street gang members” from “loitering” with one another or other persons in any public place. </a:t>
            </a:r>
          </a:p>
        </p:txBody>
      </p:sp>
      <p:sp>
        <p:nvSpPr>
          <p:cNvPr id="116" name="Shape 116"/>
          <p:cNvSpPr txBox="1"/>
          <p:nvPr/>
        </p:nvSpPr>
        <p:spPr>
          <a:xfrm>
            <a:off x="4572000" y="3505200"/>
            <a:ext cx="4190999" cy="22828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DDDDD"/>
              </a:buClr>
              <a:buSzPct val="25000"/>
              <a:buFont typeface="Times New Roman"/>
              <a:buNone/>
            </a:pPr>
            <a:r>
              <a:rPr b="0" baseline="0" i="0" lang="en-US" sz="2400" u="none" cap="none" strike="noStrike">
                <a:solidFill>
                  <a:srgbClr val="DDDDDD"/>
                </a:solidFill>
                <a:latin typeface="Times New Roman"/>
                <a:ea typeface="Times New Roman"/>
                <a:cs typeface="Times New Roman"/>
                <a:sym typeface="Times New Roman"/>
              </a:rPr>
              <a:t>The law’s purpose was to lower the crime rate and make neighborhoods safe. It specifically aimed to reduce gang-related violence and homicides and drug trafficking.</a:t>
            </a:r>
          </a:p>
        </p:txBody>
      </p:sp>
      <p:sp>
        <p:nvSpPr>
          <p:cNvPr id="117" name="Shape 117"/>
          <p:cNvSpPr txBox="1"/>
          <p:nvPr/>
        </p:nvSpPr>
        <p:spPr>
          <a:xfrm>
            <a:off x="533400" y="152400"/>
            <a:ext cx="7010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DDDDD"/>
              </a:buClr>
              <a:buSzPct val="25000"/>
              <a:buFont typeface="Times New Roman"/>
              <a:buNone/>
            </a:pPr>
            <a:r>
              <a:rPr b="1" baseline="0" i="0" lang="en-US" sz="3200" u="none" cap="none" strike="noStrike">
                <a:solidFill>
                  <a:srgbClr val="DDDDDD"/>
                </a:solidFill>
                <a:latin typeface="Times New Roman"/>
                <a:ea typeface="Times New Roman"/>
                <a:cs typeface="Times New Roman"/>
                <a:sym typeface="Times New Roman"/>
              </a:rPr>
              <a:t>Facts of the Case</a:t>
            </a:r>
          </a:p>
        </p:txBody>
      </p:sp>
      <p:pic>
        <p:nvPicPr>
          <p:cNvPr id="118" name="Shape 118"/>
          <p:cNvPicPr preferRelativeResize="0"/>
          <p:nvPr/>
        </p:nvPicPr>
        <p:blipFill rotWithShape="1">
          <a:blip r:embed="rId3">
            <a:alphaModFix/>
          </a:blip>
          <a:srcRect b="0" l="0" r="0" t="0"/>
          <a:stretch/>
        </p:blipFill>
        <p:spPr>
          <a:xfrm>
            <a:off x="5638800" y="533400"/>
            <a:ext cx="2971799" cy="2162174"/>
          </a:xfrm>
          <a:prstGeom prst="rect">
            <a:avLst/>
          </a:prstGeom>
          <a:noFill/>
          <a:ln>
            <a:noFill/>
          </a:ln>
        </p:spPr>
      </p:pic>
      <p:pic>
        <p:nvPicPr>
          <p:cNvPr id="119" name="Shape 119"/>
          <p:cNvPicPr preferRelativeResize="0"/>
          <p:nvPr/>
        </p:nvPicPr>
        <p:blipFill rotWithShape="1">
          <a:blip r:embed="rId4">
            <a:alphaModFix/>
          </a:blip>
          <a:srcRect b="0" l="0" r="0" t="0"/>
          <a:stretch/>
        </p:blipFill>
        <p:spPr>
          <a:xfrm>
            <a:off x="609600" y="3581400"/>
            <a:ext cx="3505200" cy="26288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4D4D4D"/>
            </a:gs>
            <a:gs pos="100000">
              <a:srgbClr val="080808"/>
            </a:gs>
          </a:gsLst>
          <a:lin ang="13500000" scaled="0"/>
        </a:gradFill>
      </p:bgPr>
    </p:bg>
    <p:spTree>
      <p:nvGrpSpPr>
        <p:cNvPr id="123" name="Shape 123"/>
        <p:cNvGrpSpPr/>
        <p:nvPr/>
      </p:nvGrpSpPr>
      <p:grpSpPr>
        <a:xfrm>
          <a:off x="0" y="0"/>
          <a:ext cx="0" cy="0"/>
          <a:chOff x="0" y="0"/>
          <a:chExt cx="0" cy="0"/>
        </a:xfrm>
      </p:grpSpPr>
      <p:sp>
        <p:nvSpPr>
          <p:cNvPr id="124" name="Shape 124"/>
          <p:cNvSpPr txBox="1"/>
          <p:nvPr/>
        </p:nvSpPr>
        <p:spPr>
          <a:xfrm>
            <a:off x="1219200" y="1673225"/>
            <a:ext cx="6781800"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baseline="0" i="0" lang="en-US" sz="2800" u="none" cap="none" strike="noStrike">
                <a:solidFill>
                  <a:schemeClr val="lt1"/>
                </a:solidFill>
                <a:latin typeface="Times New Roman"/>
                <a:ea typeface="Times New Roman"/>
                <a:cs typeface="Times New Roman"/>
                <a:sym typeface="Times New Roman"/>
              </a:rPr>
              <a:t>Whenever a police officer observes a person whom he reasonably believes to be a criminal street gang member loitering in any public place with one or more other persons, he shall order all such persons to disperse and remove themselves from the area. Any person who does not promptly obey such an order is in violation of this section. </a:t>
            </a:r>
          </a:p>
        </p:txBody>
      </p:sp>
      <p:sp>
        <p:nvSpPr>
          <p:cNvPr id="125" name="Shape 125"/>
          <p:cNvSpPr txBox="1"/>
          <p:nvPr/>
        </p:nvSpPr>
        <p:spPr>
          <a:xfrm>
            <a:off x="609600" y="685800"/>
            <a:ext cx="55626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baseline="0" i="0" lang="en-US" sz="2800" u="none" cap="none" strike="noStrike">
                <a:solidFill>
                  <a:schemeClr val="lt1"/>
                </a:solidFill>
                <a:latin typeface="Times New Roman"/>
                <a:ea typeface="Times New Roman"/>
                <a:cs typeface="Times New Roman"/>
                <a:sym typeface="Times New Roman"/>
              </a:rPr>
              <a:t>The ordinance stated: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3300"/>
        </a:solidFill>
      </p:bgPr>
    </p:bg>
    <p:spTree>
      <p:nvGrpSpPr>
        <p:cNvPr id="129" name="Shape 129"/>
        <p:cNvGrpSpPr/>
        <p:nvPr/>
      </p:nvGrpSpPr>
      <p:grpSpPr>
        <a:xfrm>
          <a:off x="0" y="0"/>
          <a:ext cx="0" cy="0"/>
          <a:chOff x="0" y="0"/>
          <a:chExt cx="0" cy="0"/>
        </a:xfrm>
      </p:grpSpPr>
      <p:sp>
        <p:nvSpPr>
          <p:cNvPr id="130" name="Shape 130"/>
          <p:cNvSpPr/>
          <p:nvPr/>
        </p:nvSpPr>
        <p:spPr>
          <a:xfrm>
            <a:off x="4953000" y="1752600"/>
            <a:ext cx="3962399" cy="4190999"/>
          </a:xfrm>
          <a:prstGeom prst="rect">
            <a:avLst/>
          </a:prstGeom>
          <a:solidFill>
            <a:srgbClr val="08080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pic>
        <p:nvPicPr>
          <p:cNvPr id="131" name="Shape 131"/>
          <p:cNvPicPr preferRelativeResize="0"/>
          <p:nvPr/>
        </p:nvPicPr>
        <p:blipFill rotWithShape="1">
          <a:blip r:embed="rId3">
            <a:alphaModFix/>
          </a:blip>
          <a:srcRect b="0" l="0" r="0" t="0"/>
          <a:stretch/>
        </p:blipFill>
        <p:spPr>
          <a:xfrm>
            <a:off x="6400800" y="1905000"/>
            <a:ext cx="2387600" cy="3581399"/>
          </a:xfrm>
          <a:prstGeom prst="rect">
            <a:avLst/>
          </a:prstGeom>
          <a:noFill/>
          <a:ln>
            <a:noFill/>
          </a:ln>
        </p:spPr>
      </p:pic>
      <p:pic>
        <p:nvPicPr>
          <p:cNvPr id="132" name="Shape 132"/>
          <p:cNvPicPr preferRelativeResize="0"/>
          <p:nvPr/>
        </p:nvPicPr>
        <p:blipFill/>
        <p:spPr>
          <a:xfrm>
            <a:off x="5105400" y="2762250"/>
            <a:ext cx="2568575" cy="3105150"/>
          </a:xfrm>
          <a:prstGeom prst="rect">
            <a:avLst/>
          </a:prstGeom>
          <a:solidFill>
            <a:srgbClr val="FFFFFF"/>
          </a:solidFill>
          <a:ln>
            <a:noFill/>
          </a:ln>
        </p:spPr>
      </p:pic>
      <p:sp>
        <p:nvSpPr>
          <p:cNvPr id="133" name="Shape 133"/>
          <p:cNvSpPr txBox="1"/>
          <p:nvPr/>
        </p:nvSpPr>
        <p:spPr>
          <a:xfrm>
            <a:off x="609600" y="228600"/>
            <a:ext cx="7391399" cy="1552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8FFCD"/>
              </a:buClr>
              <a:buSzPct val="25000"/>
              <a:buFont typeface="Times New Roman"/>
              <a:buNone/>
            </a:pPr>
            <a:r>
              <a:rPr b="0" baseline="0" i="0" lang="en-US" sz="2400" u="none" cap="none" strike="noStrike">
                <a:solidFill>
                  <a:srgbClr val="F8FFCD"/>
                </a:solidFill>
                <a:latin typeface="Times New Roman"/>
                <a:ea typeface="Times New Roman"/>
                <a:cs typeface="Times New Roman"/>
                <a:sym typeface="Times New Roman"/>
              </a:rPr>
              <a:t>Under the ordinance, a person could only be arrested for not complying with an order from the police to disperse. During the three years the law was enforced, 42,000 people were arrested for violating the ordinance.  </a:t>
            </a:r>
          </a:p>
        </p:txBody>
      </p:sp>
      <p:sp>
        <p:nvSpPr>
          <p:cNvPr id="134" name="Shape 134"/>
          <p:cNvSpPr txBox="1"/>
          <p:nvPr/>
        </p:nvSpPr>
        <p:spPr>
          <a:xfrm>
            <a:off x="609600" y="1905000"/>
            <a:ext cx="4190999"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8FFCD"/>
              </a:buClr>
              <a:buSzPct val="25000"/>
              <a:buFont typeface="Times New Roman"/>
              <a:buNone/>
            </a:pPr>
            <a:r>
              <a:rPr b="0" baseline="0" i="0" lang="en-US" sz="2400" u="none" cap="none" strike="noStrike">
                <a:solidFill>
                  <a:srgbClr val="F8FFCD"/>
                </a:solidFill>
                <a:latin typeface="Times New Roman"/>
                <a:ea typeface="Times New Roman"/>
                <a:cs typeface="Times New Roman"/>
                <a:sym typeface="Times New Roman"/>
              </a:rPr>
              <a:t>Some of these people challenged the law. They claimed it was unconstitutional because it violated their First Amendment rights to congregate.  </a:t>
            </a:r>
          </a:p>
        </p:txBody>
      </p:sp>
      <p:sp>
        <p:nvSpPr>
          <p:cNvPr id="135" name="Shape 135"/>
          <p:cNvSpPr txBox="1"/>
          <p:nvPr/>
        </p:nvSpPr>
        <p:spPr>
          <a:xfrm>
            <a:off x="609600" y="3886200"/>
            <a:ext cx="4610100" cy="1552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8FFCD"/>
              </a:buClr>
              <a:buSzPct val="25000"/>
              <a:buFont typeface="Times New Roman"/>
              <a:buNone/>
            </a:pPr>
            <a:r>
              <a:rPr b="0" baseline="0" i="0" lang="en-US" sz="2400" u="none" cap="none" strike="noStrike">
                <a:solidFill>
                  <a:srgbClr val="F8FFCD"/>
                </a:solidFill>
                <a:latin typeface="Times New Roman"/>
                <a:ea typeface="Times New Roman"/>
                <a:cs typeface="Times New Roman"/>
                <a:sym typeface="Times New Roman"/>
              </a:rPr>
              <a:t>They also argued that the law was vague because a reasonable person reading the law would not know what activity could be punished.</a:t>
            </a:r>
            <a:r>
              <a:rPr b="0" baseline="0" i="0" lang="en-US" sz="2400" u="none" cap="none" strike="noStrike">
                <a:solidFill>
                  <a:schemeClr val="dk1"/>
                </a:solidFill>
                <a:latin typeface="Times New Roman"/>
                <a:ea typeface="Times New Roman"/>
                <a:cs typeface="Times New Roman"/>
                <a:sym typeface="Times New Roman"/>
              </a:rPr>
              <a:t> </a:t>
            </a:r>
          </a:p>
        </p:txBody>
      </p:sp>
      <p:sp>
        <p:nvSpPr>
          <p:cNvPr id="136" name="Shape 136"/>
          <p:cNvSpPr txBox="1"/>
          <p:nvPr/>
        </p:nvSpPr>
        <p:spPr>
          <a:xfrm rot="-1500000">
            <a:off x="5486399" y="4540249"/>
            <a:ext cx="685799" cy="10985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6600" u="none" cap="none" strike="noStrike">
                <a:solidFill>
                  <a:schemeClr val="dk1"/>
                </a:solidFill>
                <a:latin typeface="Arial"/>
                <a:ea typeface="Arial"/>
                <a:cs typeface="Arial"/>
                <a:sym typeface="Arial"/>
              </a:rPr>
              <a:t>?</a:t>
            </a:r>
          </a:p>
        </p:txBody>
      </p:sp>
      <p:sp>
        <p:nvSpPr>
          <p:cNvPr id="137" name="Shape 137"/>
          <p:cNvSpPr txBox="1"/>
          <p:nvPr/>
        </p:nvSpPr>
        <p:spPr>
          <a:xfrm rot="1020000">
            <a:off x="6705600" y="4191000"/>
            <a:ext cx="685800" cy="1098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6600" u="none" cap="none" strike="noStrike">
                <a:solidFill>
                  <a:schemeClr val="dk1"/>
                </a:solidFill>
                <a:latin typeface="Arial"/>
                <a:ea typeface="Arial"/>
                <a:cs typeface="Arial"/>
                <a:sym typeface="Arial"/>
              </a:rPr>
              <a:t>?</a:t>
            </a:r>
          </a:p>
        </p:txBody>
      </p:sp>
      <p:sp>
        <p:nvSpPr>
          <p:cNvPr id="138" name="Shape 138"/>
          <p:cNvSpPr txBox="1"/>
          <p:nvPr/>
        </p:nvSpPr>
        <p:spPr>
          <a:xfrm>
            <a:off x="609600" y="5867400"/>
            <a:ext cx="716279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8FFCD"/>
              </a:buClr>
              <a:buSzPct val="25000"/>
              <a:buFont typeface="Times New Roman"/>
              <a:buNone/>
            </a:pPr>
            <a:r>
              <a:rPr b="0" baseline="0" i="0" lang="en-US" sz="2400" u="none" cap="none" strike="noStrike">
                <a:solidFill>
                  <a:srgbClr val="F8FFCD"/>
                </a:solidFill>
                <a:latin typeface="Times New Roman"/>
                <a:ea typeface="Times New Roman"/>
                <a:cs typeface="Times New Roman"/>
                <a:sym typeface="Times New Roman"/>
              </a:rPr>
              <a:t>The trial court found the law unconstitutional, and the city of Chicago appealed the decision to a higher court.</a:t>
            </a:r>
            <a:r>
              <a:rPr b="0" baseline="0" i="0" lang="en-US" sz="2400" u="none" cap="none" strike="noStrike">
                <a:solidFill>
                  <a:schemeClr val="dk1"/>
                </a:solidFill>
                <a:latin typeface="Times New Roman"/>
                <a:ea typeface="Times New Roman"/>
                <a:cs typeface="Times New Roman"/>
                <a:sym typeface="Times New Roman"/>
              </a:rPr>
              <a:t>.</a:t>
            </a:r>
          </a:p>
        </p:txBody>
      </p:sp>
      <p:sp>
        <p:nvSpPr>
          <p:cNvPr id="139" name="Shape 139"/>
          <p:cNvSpPr txBox="1"/>
          <p:nvPr/>
        </p:nvSpPr>
        <p:spPr>
          <a:xfrm rot="360000">
            <a:off x="6096000" y="3200400"/>
            <a:ext cx="685799" cy="10985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6600" u="none" cap="none" strike="noStrike">
                <a:solidFill>
                  <a:schemeClr val="dk1"/>
                </a:solidFill>
                <a:latin typeface="Arial"/>
                <a:ea typeface="Arial"/>
                <a:cs typeface="Arial"/>
                <a:sym typeface="Arial"/>
              </a:rPr>
              <a:t>?</a:t>
            </a:r>
          </a:p>
        </p:txBody>
      </p:sp>
      <p:sp>
        <p:nvSpPr>
          <p:cNvPr id="140" name="Shape 140"/>
          <p:cNvSpPr txBox="1"/>
          <p:nvPr/>
        </p:nvSpPr>
        <p:spPr>
          <a:xfrm rot="1020000">
            <a:off x="7620000" y="3733799"/>
            <a:ext cx="838200" cy="1098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6600" u="none" cap="none" strike="noStrike">
                <a:solidFill>
                  <a:schemeClr val="dk1"/>
                </a:solidFill>
                <a:latin typeface="Arial"/>
                <a:ea typeface="Arial"/>
                <a:cs typeface="Arial"/>
                <a:sym typeface="Arial"/>
              </a:rPr>
              <a:t>?</a:t>
            </a:r>
          </a:p>
        </p:txBody>
      </p:sp>
      <p:sp>
        <p:nvSpPr>
          <p:cNvPr id="141" name="Shape 141"/>
          <p:cNvSpPr txBox="1"/>
          <p:nvPr/>
        </p:nvSpPr>
        <p:spPr>
          <a:xfrm rot="-1500000">
            <a:off x="7696200" y="2590799"/>
            <a:ext cx="685799" cy="10985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66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ECFF"/>
        </a:solidFill>
      </p:bgPr>
    </p:bg>
    <p:spTree>
      <p:nvGrpSpPr>
        <p:cNvPr id="145" name="Shape 145"/>
        <p:cNvGrpSpPr/>
        <p:nvPr/>
      </p:nvGrpSpPr>
      <p:grpSpPr>
        <a:xfrm>
          <a:off x="0" y="0"/>
          <a:ext cx="0" cy="0"/>
          <a:chOff x="0" y="0"/>
          <a:chExt cx="0" cy="0"/>
        </a:xfrm>
      </p:grpSpPr>
      <p:sp>
        <p:nvSpPr>
          <p:cNvPr id="146" name="Shape 146"/>
          <p:cNvSpPr txBox="1"/>
          <p:nvPr/>
        </p:nvSpPr>
        <p:spPr>
          <a:xfrm>
            <a:off x="1143000" y="1524000"/>
            <a:ext cx="7543800" cy="107791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333399"/>
              </a:buClr>
              <a:buSzPct val="25000"/>
              <a:buFont typeface="Times New Roman"/>
              <a:buNone/>
            </a:pPr>
            <a:r>
              <a:rPr b="0" baseline="0" i="0" lang="en-US" sz="2400" u="none" cap="none" strike="noStrike">
                <a:solidFill>
                  <a:srgbClr val="333399"/>
                </a:solidFill>
                <a:latin typeface="Times New Roman"/>
                <a:ea typeface="Times New Roman"/>
                <a:cs typeface="Times New Roman"/>
                <a:sym typeface="Times New Roman"/>
              </a:rPr>
              <a:t>The ordinance is necessary to reduce crime in Chicago. The court should defer to the City Council, which conducted extensive hearings on gang-related crime.</a:t>
            </a:r>
          </a:p>
        </p:txBody>
      </p:sp>
      <p:sp>
        <p:nvSpPr>
          <p:cNvPr id="147" name="Shape 147"/>
          <p:cNvSpPr txBox="1"/>
          <p:nvPr/>
        </p:nvSpPr>
        <p:spPr>
          <a:xfrm>
            <a:off x="1143000" y="2667000"/>
            <a:ext cx="7924799" cy="107791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333399"/>
              </a:buClr>
              <a:buSzPct val="25000"/>
              <a:buFont typeface="Times New Roman"/>
              <a:buNone/>
            </a:pPr>
            <a:r>
              <a:rPr b="0" baseline="0" i="0" lang="en-US" sz="2400" u="none" cap="none" strike="noStrike">
                <a:solidFill>
                  <a:srgbClr val="333399"/>
                </a:solidFill>
                <a:latin typeface="Times New Roman"/>
                <a:ea typeface="Times New Roman"/>
                <a:cs typeface="Times New Roman"/>
                <a:sym typeface="Times New Roman"/>
              </a:rPr>
              <a:t>The First Amendment does not protect “loitering,” which is defined as “to remain in any one place with no apparent purpose.” </a:t>
            </a:r>
          </a:p>
        </p:txBody>
      </p:sp>
      <p:sp>
        <p:nvSpPr>
          <p:cNvPr id="148" name="Shape 148"/>
          <p:cNvSpPr txBox="1"/>
          <p:nvPr/>
        </p:nvSpPr>
        <p:spPr>
          <a:xfrm>
            <a:off x="1371600" y="228600"/>
            <a:ext cx="6400799" cy="1066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333399"/>
              </a:buClr>
              <a:buSzPct val="25000"/>
              <a:buFont typeface="Times New Roman"/>
              <a:buNone/>
            </a:pPr>
            <a:r>
              <a:rPr b="1" baseline="0" i="0" lang="en-US" sz="3200" u="none" cap="none" strike="noStrike">
                <a:solidFill>
                  <a:srgbClr val="333399"/>
                </a:solidFill>
                <a:latin typeface="Times New Roman"/>
                <a:ea typeface="Times New Roman"/>
                <a:cs typeface="Times New Roman"/>
                <a:sym typeface="Times New Roman"/>
              </a:rPr>
              <a:t>Attorneys for the city of Chicago presented these arguments:</a:t>
            </a:r>
          </a:p>
        </p:txBody>
      </p:sp>
      <p:pic>
        <p:nvPicPr>
          <p:cNvPr id="149" name="Shape 149"/>
          <p:cNvPicPr preferRelativeResize="0"/>
          <p:nvPr/>
        </p:nvPicPr>
        <p:blipFill rotWithShape="1">
          <a:blip r:embed="rId3">
            <a:alphaModFix/>
          </a:blip>
          <a:srcRect b="0" l="0" r="0" t="0"/>
          <a:stretch/>
        </p:blipFill>
        <p:spPr>
          <a:xfrm>
            <a:off x="304800" y="1600200"/>
            <a:ext cx="685799" cy="331786"/>
          </a:xfrm>
          <a:prstGeom prst="rect">
            <a:avLst/>
          </a:prstGeom>
          <a:noFill/>
          <a:ln>
            <a:noFill/>
          </a:ln>
        </p:spPr>
      </p:pic>
      <p:sp>
        <p:nvSpPr>
          <p:cNvPr id="150" name="Shape 150"/>
          <p:cNvSpPr txBox="1"/>
          <p:nvPr/>
        </p:nvSpPr>
        <p:spPr>
          <a:xfrm>
            <a:off x="1143000" y="5499100"/>
            <a:ext cx="6858000" cy="7492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333399"/>
              </a:buClr>
              <a:buSzPct val="25000"/>
              <a:buFont typeface="Times New Roman"/>
              <a:buNone/>
            </a:pPr>
            <a:r>
              <a:rPr b="0" baseline="0" i="0" lang="en-US" sz="2400" u="none" cap="none" strike="noStrike">
                <a:solidFill>
                  <a:srgbClr val="333399"/>
                </a:solidFill>
                <a:latin typeface="Times New Roman"/>
                <a:ea typeface="Times New Roman"/>
                <a:cs typeface="Times New Roman"/>
                <a:sym typeface="Times New Roman"/>
              </a:rPr>
              <a:t>The ordinance is not vague. People may only be arrested if they fail to comply with a dispersal order.</a:t>
            </a:r>
            <a:r>
              <a:rPr b="0" baseline="0" i="0" lang="en-US" sz="2400" u="none" cap="none" strike="noStrike">
                <a:solidFill>
                  <a:schemeClr val="dk1"/>
                </a:solidFill>
                <a:latin typeface="Times New Roman"/>
                <a:ea typeface="Times New Roman"/>
                <a:cs typeface="Times New Roman"/>
                <a:sym typeface="Times New Roman"/>
              </a:rPr>
              <a:t> </a:t>
            </a:r>
          </a:p>
        </p:txBody>
      </p:sp>
      <p:sp>
        <p:nvSpPr>
          <p:cNvPr id="151" name="Shape 151"/>
          <p:cNvSpPr txBox="1"/>
          <p:nvPr/>
        </p:nvSpPr>
        <p:spPr>
          <a:xfrm>
            <a:off x="1143000" y="3810000"/>
            <a:ext cx="7788275" cy="1552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33399"/>
              </a:buClr>
              <a:buSzPct val="25000"/>
              <a:buFont typeface="Times New Roman"/>
              <a:buNone/>
            </a:pPr>
            <a:r>
              <a:rPr b="0" baseline="0" i="0" lang="en-US" sz="2400" u="none" cap="none" strike="noStrike">
                <a:solidFill>
                  <a:srgbClr val="333399"/>
                </a:solidFill>
                <a:latin typeface="Times New Roman"/>
                <a:ea typeface="Times New Roman"/>
                <a:cs typeface="Times New Roman"/>
                <a:sym typeface="Times New Roman"/>
              </a:rPr>
              <a:t>The ordinance limits police discretion. The officer must reasonably believe that a loiterer belongs to a criminal street gang. An officer may not issue a dispersal order to anyone moving along or who has an apparent purpose. </a:t>
            </a:r>
          </a:p>
        </p:txBody>
      </p:sp>
      <p:pic>
        <p:nvPicPr>
          <p:cNvPr id="152" name="Shape 152"/>
          <p:cNvPicPr preferRelativeResize="0"/>
          <p:nvPr/>
        </p:nvPicPr>
        <p:blipFill rotWithShape="1">
          <a:blip r:embed="rId3">
            <a:alphaModFix/>
          </a:blip>
          <a:srcRect b="0" l="0" r="0" t="0"/>
          <a:stretch/>
        </p:blipFill>
        <p:spPr>
          <a:xfrm>
            <a:off x="304800" y="2716211"/>
            <a:ext cx="685799" cy="331786"/>
          </a:xfrm>
          <a:prstGeom prst="rect">
            <a:avLst/>
          </a:prstGeom>
          <a:noFill/>
          <a:ln>
            <a:noFill/>
          </a:ln>
        </p:spPr>
      </p:pic>
      <p:pic>
        <p:nvPicPr>
          <p:cNvPr id="153" name="Shape 153"/>
          <p:cNvPicPr preferRelativeResize="0"/>
          <p:nvPr/>
        </p:nvPicPr>
        <p:blipFill rotWithShape="1">
          <a:blip r:embed="rId3">
            <a:alphaModFix/>
          </a:blip>
          <a:srcRect b="0" l="0" r="0" t="0"/>
          <a:stretch/>
        </p:blipFill>
        <p:spPr>
          <a:xfrm>
            <a:off x="304800" y="3886200"/>
            <a:ext cx="685799" cy="331786"/>
          </a:xfrm>
          <a:prstGeom prst="rect">
            <a:avLst/>
          </a:prstGeom>
          <a:noFill/>
          <a:ln>
            <a:noFill/>
          </a:ln>
        </p:spPr>
      </p:pic>
      <p:pic>
        <p:nvPicPr>
          <p:cNvPr id="154" name="Shape 154"/>
          <p:cNvPicPr preferRelativeResize="0"/>
          <p:nvPr/>
        </p:nvPicPr>
        <p:blipFill rotWithShape="1">
          <a:blip r:embed="rId3">
            <a:alphaModFix/>
          </a:blip>
          <a:srcRect b="0" l="0" r="0" t="0"/>
          <a:stretch/>
        </p:blipFill>
        <p:spPr>
          <a:xfrm>
            <a:off x="304800" y="5535612"/>
            <a:ext cx="685799" cy="331786"/>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0000"/>
        </a:solidFill>
      </p:bgPr>
    </p:bg>
    <p:spTree>
      <p:nvGrpSpPr>
        <p:cNvPr id="158" name="Shape 158"/>
        <p:cNvGrpSpPr/>
        <p:nvPr/>
      </p:nvGrpSpPr>
      <p:grpSpPr>
        <a:xfrm>
          <a:off x="0" y="0"/>
          <a:ext cx="0" cy="0"/>
          <a:chOff x="0" y="0"/>
          <a:chExt cx="0" cy="0"/>
        </a:xfrm>
      </p:grpSpPr>
      <p:sp>
        <p:nvSpPr>
          <p:cNvPr id="159" name="Shape 159"/>
          <p:cNvSpPr txBox="1"/>
          <p:nvPr/>
        </p:nvSpPr>
        <p:spPr>
          <a:xfrm>
            <a:off x="1143000" y="2732086"/>
            <a:ext cx="7678736" cy="107791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language of the law is vague. It fails to give citizens notice of how not to violate the law. “Loitering” is not defined. It could include completely innocent activity.  </a:t>
            </a:r>
          </a:p>
        </p:txBody>
      </p:sp>
      <p:sp>
        <p:nvSpPr>
          <p:cNvPr id="160" name="Shape 160"/>
          <p:cNvSpPr txBox="1"/>
          <p:nvPr/>
        </p:nvSpPr>
        <p:spPr>
          <a:xfrm>
            <a:off x="1295400" y="228600"/>
            <a:ext cx="6553200" cy="1066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1" baseline="0" i="0" lang="en-US" sz="3200" u="none" cap="none" strike="noStrike">
                <a:solidFill>
                  <a:schemeClr val="lt1"/>
                </a:solidFill>
                <a:latin typeface="Times New Roman"/>
                <a:ea typeface="Times New Roman"/>
                <a:cs typeface="Times New Roman"/>
                <a:sym typeface="Times New Roman"/>
              </a:rPr>
              <a:t>The lawyers for Morales presented these arguments:</a:t>
            </a:r>
            <a:r>
              <a:rPr b="0" baseline="0" i="0" lang="en-US" sz="2400" u="none" cap="none" strike="noStrike">
                <a:solidFill>
                  <a:schemeClr val="lt1"/>
                </a:solidFill>
                <a:latin typeface="Times New Roman"/>
                <a:ea typeface="Times New Roman"/>
                <a:cs typeface="Times New Roman"/>
                <a:sym typeface="Times New Roman"/>
              </a:rPr>
              <a:t> </a:t>
            </a:r>
          </a:p>
        </p:txBody>
      </p:sp>
      <p:sp>
        <p:nvSpPr>
          <p:cNvPr id="161" name="Shape 161"/>
          <p:cNvSpPr txBox="1"/>
          <p:nvPr/>
        </p:nvSpPr>
        <p:spPr>
          <a:xfrm>
            <a:off x="1143000" y="1612900"/>
            <a:ext cx="7696199" cy="107791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freedom to loiter for innocent purposes is a liberty protected by the Constitution. The law intrudes on the rights of non-gang members to assemble.</a:t>
            </a:r>
            <a:r>
              <a:rPr b="0" baseline="0" i="0" lang="en-US" sz="2400" u="none" cap="none" strike="noStrike">
                <a:solidFill>
                  <a:schemeClr val="dk1"/>
                </a:solidFill>
                <a:latin typeface="Times New Roman"/>
                <a:ea typeface="Times New Roman"/>
                <a:cs typeface="Times New Roman"/>
                <a:sym typeface="Times New Roman"/>
              </a:rPr>
              <a:t> </a:t>
            </a:r>
          </a:p>
        </p:txBody>
      </p:sp>
      <p:pic>
        <p:nvPicPr>
          <p:cNvPr id="162" name="Shape 162"/>
          <p:cNvPicPr preferRelativeResize="0"/>
          <p:nvPr/>
        </p:nvPicPr>
        <p:blipFill rotWithShape="1">
          <a:blip r:embed="rId3">
            <a:alphaModFix/>
          </a:blip>
          <a:srcRect b="0" l="0" r="0" t="0"/>
          <a:stretch/>
        </p:blipFill>
        <p:spPr>
          <a:xfrm>
            <a:off x="304800" y="1698625"/>
            <a:ext cx="685799" cy="331786"/>
          </a:xfrm>
          <a:prstGeom prst="rect">
            <a:avLst/>
          </a:prstGeom>
          <a:noFill/>
          <a:ln>
            <a:noFill/>
          </a:ln>
        </p:spPr>
      </p:pic>
      <p:sp>
        <p:nvSpPr>
          <p:cNvPr id="163" name="Shape 163"/>
          <p:cNvSpPr txBox="1"/>
          <p:nvPr/>
        </p:nvSpPr>
        <p:spPr>
          <a:xfrm>
            <a:off x="1143000" y="3886200"/>
            <a:ext cx="7239000" cy="14065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law gives police too much discretion, which has led to arbitrary and even discriminatory enforcement. The law allows the police to judge whether a person is a gang member and whether such persons are “loitering.”</a:t>
            </a:r>
            <a:r>
              <a:rPr b="0" baseline="0" i="0" lang="en-US" sz="2400" u="none" cap="none" strike="noStrike">
                <a:solidFill>
                  <a:schemeClr val="dk1"/>
                </a:solidFill>
                <a:latin typeface="Times New Roman"/>
                <a:ea typeface="Times New Roman"/>
                <a:cs typeface="Times New Roman"/>
                <a:sym typeface="Times New Roman"/>
              </a:rPr>
              <a:t> </a:t>
            </a:r>
          </a:p>
        </p:txBody>
      </p:sp>
      <p:sp>
        <p:nvSpPr>
          <p:cNvPr id="164" name="Shape 164"/>
          <p:cNvSpPr txBox="1"/>
          <p:nvPr/>
        </p:nvSpPr>
        <p:spPr>
          <a:xfrm>
            <a:off x="1279525" y="5299075"/>
            <a:ext cx="18414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pic>
        <p:nvPicPr>
          <p:cNvPr id="165" name="Shape 165"/>
          <p:cNvPicPr preferRelativeResize="0"/>
          <p:nvPr/>
        </p:nvPicPr>
        <p:blipFill rotWithShape="1">
          <a:blip r:embed="rId3">
            <a:alphaModFix/>
          </a:blip>
          <a:srcRect b="0" l="0" r="0" t="0"/>
          <a:stretch/>
        </p:blipFill>
        <p:spPr>
          <a:xfrm>
            <a:off x="304800" y="2716211"/>
            <a:ext cx="685799" cy="331786"/>
          </a:xfrm>
          <a:prstGeom prst="rect">
            <a:avLst/>
          </a:prstGeom>
          <a:noFill/>
          <a:ln>
            <a:noFill/>
          </a:ln>
        </p:spPr>
      </p:pic>
      <p:pic>
        <p:nvPicPr>
          <p:cNvPr id="166" name="Shape 166"/>
          <p:cNvPicPr preferRelativeResize="0"/>
          <p:nvPr/>
        </p:nvPicPr>
        <p:blipFill rotWithShape="1">
          <a:blip r:embed="rId3">
            <a:alphaModFix/>
          </a:blip>
          <a:srcRect b="0" l="0" r="0" t="0"/>
          <a:stretch/>
        </p:blipFill>
        <p:spPr>
          <a:xfrm>
            <a:off x="304800" y="3935412"/>
            <a:ext cx="685799" cy="33178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99CC"/>
        </a:solidFill>
      </p:bgPr>
    </p:bg>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0" l="0" r="0" t="0"/>
          <a:stretch/>
        </p:blipFill>
        <p:spPr>
          <a:xfrm>
            <a:off x="3733800" y="5181600"/>
            <a:ext cx="947737" cy="990599"/>
          </a:xfrm>
          <a:prstGeom prst="rect">
            <a:avLst/>
          </a:prstGeom>
          <a:noFill/>
          <a:ln>
            <a:noFill/>
          </a:ln>
        </p:spPr>
      </p:pic>
      <p:sp>
        <p:nvSpPr>
          <p:cNvPr id="172" name="Shape 172"/>
          <p:cNvSpPr txBox="1"/>
          <p:nvPr/>
        </p:nvSpPr>
        <p:spPr>
          <a:xfrm>
            <a:off x="365125" y="152400"/>
            <a:ext cx="8321675"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The case went through the appeals process.</a:t>
            </a:r>
          </a:p>
        </p:txBody>
      </p:sp>
      <p:sp>
        <p:nvSpPr>
          <p:cNvPr id="173" name="Shape 173"/>
          <p:cNvSpPr txBox="1"/>
          <p:nvPr/>
        </p:nvSpPr>
        <p:spPr>
          <a:xfrm>
            <a:off x="1828800" y="1981200"/>
            <a:ext cx="5486399"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Georgia"/>
              <a:buNone/>
            </a:pPr>
            <a:r>
              <a:rPr b="0" baseline="0" i="0" lang="en-US" sz="2000" u="none" cap="none" strike="noStrike">
                <a:solidFill>
                  <a:schemeClr val="dk1"/>
                </a:solidFill>
                <a:latin typeface="Georgia"/>
                <a:ea typeface="Georgia"/>
                <a:cs typeface="Georgia"/>
                <a:sym typeface="Georgia"/>
              </a:rPr>
              <a:t>So the City of Chicago appealed the case to the U.S. Supreme Court.</a:t>
            </a:r>
          </a:p>
        </p:txBody>
      </p:sp>
      <p:sp>
        <p:nvSpPr>
          <p:cNvPr id="174" name="Shape 174"/>
          <p:cNvSpPr txBox="1"/>
          <p:nvPr/>
        </p:nvSpPr>
        <p:spPr>
          <a:xfrm>
            <a:off x="762000" y="4267200"/>
            <a:ext cx="761999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Georgia"/>
              <a:buNone/>
            </a:pPr>
            <a:r>
              <a:rPr b="0" baseline="0" i="0" lang="en-US" sz="2000" u="none" cap="none" strike="noStrike">
                <a:solidFill>
                  <a:schemeClr val="dk1"/>
                </a:solidFill>
                <a:latin typeface="Georgia"/>
                <a:ea typeface="Georgia"/>
                <a:cs typeface="Georgia"/>
                <a:sym typeface="Georgia"/>
              </a:rPr>
              <a:t>The city then appealed to the Illinois Supreme Court.</a:t>
            </a:r>
            <a:r>
              <a:rPr b="0" baseline="0" i="0" lang="en-US" sz="2400" u="none" cap="none" strike="noStrike">
                <a:solidFill>
                  <a:schemeClr val="dk1"/>
                </a:solidFill>
                <a:latin typeface="Georgia"/>
                <a:ea typeface="Georgia"/>
                <a:cs typeface="Georgia"/>
                <a:sym typeface="Georgia"/>
              </a:rPr>
              <a:t>  </a:t>
            </a:r>
          </a:p>
        </p:txBody>
      </p:sp>
      <p:sp>
        <p:nvSpPr>
          <p:cNvPr id="175" name="Shape 175"/>
          <p:cNvSpPr txBox="1"/>
          <p:nvPr/>
        </p:nvSpPr>
        <p:spPr>
          <a:xfrm>
            <a:off x="1295400" y="6172200"/>
            <a:ext cx="6705599"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Georgia"/>
              <a:buNone/>
            </a:pPr>
            <a:r>
              <a:rPr b="0" baseline="0" i="0" lang="en-US" sz="2000" u="none" cap="none" strike="noStrike">
                <a:solidFill>
                  <a:schemeClr val="dk1"/>
                </a:solidFill>
                <a:latin typeface="Georgia"/>
                <a:ea typeface="Georgia"/>
                <a:cs typeface="Georgia"/>
                <a:sym typeface="Georgia"/>
              </a:rPr>
              <a:t>First, it went to the Illinois Court of Appeals.</a:t>
            </a:r>
            <a:r>
              <a:rPr b="0" baseline="0" i="0" lang="en-US" sz="2400" u="none" cap="none" strike="noStrike">
                <a:solidFill>
                  <a:schemeClr val="dk1"/>
                </a:solidFill>
                <a:latin typeface="Times New Roman"/>
                <a:ea typeface="Times New Roman"/>
                <a:cs typeface="Times New Roman"/>
                <a:sym typeface="Times New Roman"/>
              </a:rPr>
              <a:t> </a:t>
            </a:r>
          </a:p>
        </p:txBody>
      </p:sp>
      <p:sp>
        <p:nvSpPr>
          <p:cNvPr id="176" name="Shape 176"/>
          <p:cNvSpPr txBox="1"/>
          <p:nvPr/>
        </p:nvSpPr>
        <p:spPr>
          <a:xfrm>
            <a:off x="1143000" y="4800600"/>
            <a:ext cx="6858000"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0066"/>
              </a:buClr>
              <a:buSzPct val="25000"/>
              <a:buFont typeface="Georgia"/>
              <a:buNone/>
            </a:pPr>
            <a:r>
              <a:rPr b="0" baseline="0" i="0" lang="en-US" sz="2000" u="none" cap="none" strike="noStrike">
                <a:solidFill>
                  <a:srgbClr val="660066"/>
                </a:solidFill>
                <a:latin typeface="Georgia"/>
                <a:ea typeface="Georgia"/>
                <a:cs typeface="Georgia"/>
                <a:sym typeface="Georgia"/>
              </a:rPr>
              <a:t>This court ruled in favor of Morales.</a:t>
            </a:r>
          </a:p>
        </p:txBody>
      </p:sp>
      <p:sp>
        <p:nvSpPr>
          <p:cNvPr id="177" name="Shape 177"/>
          <p:cNvSpPr txBox="1"/>
          <p:nvPr/>
        </p:nvSpPr>
        <p:spPr>
          <a:xfrm>
            <a:off x="990600" y="2743200"/>
            <a:ext cx="7162799" cy="33654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660066"/>
              </a:buClr>
              <a:buSzPct val="25000"/>
              <a:buFont typeface="Georgia"/>
              <a:buNone/>
            </a:pPr>
            <a:r>
              <a:rPr b="0" baseline="0" i="0" lang="en-US" sz="2000" u="none" cap="none" strike="noStrike">
                <a:solidFill>
                  <a:srgbClr val="660066"/>
                </a:solidFill>
                <a:latin typeface="Georgia"/>
                <a:ea typeface="Georgia"/>
                <a:cs typeface="Georgia"/>
                <a:sym typeface="Georgia"/>
              </a:rPr>
              <a:t>This court also ruled in favor of Morales.</a:t>
            </a:r>
          </a:p>
        </p:txBody>
      </p:sp>
      <p:pic>
        <p:nvPicPr>
          <p:cNvPr id="178" name="Shape 178"/>
          <p:cNvPicPr preferRelativeResize="0"/>
          <p:nvPr/>
        </p:nvPicPr>
        <p:blipFill rotWithShape="1">
          <a:blip r:embed="rId3">
            <a:alphaModFix/>
          </a:blip>
          <a:srcRect b="0" l="0" r="0" t="0"/>
          <a:stretch/>
        </p:blipFill>
        <p:spPr>
          <a:xfrm>
            <a:off x="4419600" y="5181600"/>
            <a:ext cx="947737" cy="990599"/>
          </a:xfrm>
          <a:prstGeom prst="rect">
            <a:avLst/>
          </a:prstGeom>
          <a:noFill/>
          <a:ln>
            <a:noFill/>
          </a:ln>
        </p:spPr>
      </p:pic>
      <p:pic>
        <p:nvPicPr>
          <p:cNvPr id="179" name="Shape 179"/>
          <p:cNvPicPr preferRelativeResize="0"/>
          <p:nvPr/>
        </p:nvPicPr>
        <p:blipFill rotWithShape="1">
          <a:blip r:embed="rId3">
            <a:alphaModFix/>
          </a:blip>
          <a:srcRect b="0" l="0" r="0" t="0"/>
          <a:stretch/>
        </p:blipFill>
        <p:spPr>
          <a:xfrm>
            <a:off x="4465637" y="3124200"/>
            <a:ext cx="1020762" cy="1066799"/>
          </a:xfrm>
          <a:prstGeom prst="rect">
            <a:avLst/>
          </a:prstGeom>
          <a:noFill/>
          <a:ln>
            <a:noFill/>
          </a:ln>
        </p:spPr>
      </p:pic>
      <p:pic>
        <p:nvPicPr>
          <p:cNvPr id="180" name="Shape 180"/>
          <p:cNvPicPr preferRelativeResize="0"/>
          <p:nvPr/>
        </p:nvPicPr>
        <p:blipFill rotWithShape="1">
          <a:blip r:embed="rId3">
            <a:alphaModFix/>
          </a:blip>
          <a:srcRect b="0" l="0" r="0" t="0"/>
          <a:stretch/>
        </p:blipFill>
        <p:spPr>
          <a:xfrm>
            <a:off x="3703637" y="3124200"/>
            <a:ext cx="1020762" cy="1066799"/>
          </a:xfrm>
          <a:prstGeom prst="rect">
            <a:avLst/>
          </a:prstGeom>
          <a:noFill/>
          <a:ln>
            <a:noFill/>
          </a:ln>
        </p:spPr>
      </p:pic>
      <p:pic>
        <p:nvPicPr>
          <p:cNvPr id="181" name="Shape 181"/>
          <p:cNvPicPr preferRelativeResize="0"/>
          <p:nvPr/>
        </p:nvPicPr>
        <p:blipFill rotWithShape="1">
          <a:blip r:embed="rId4">
            <a:alphaModFix/>
          </a:blip>
          <a:srcRect b="0" l="0" r="0" t="0"/>
          <a:stretch/>
        </p:blipFill>
        <p:spPr>
          <a:xfrm>
            <a:off x="3657600" y="685800"/>
            <a:ext cx="1878011" cy="1301749"/>
          </a:xfrm>
          <a:prstGeom prst="rect">
            <a:avLst/>
          </a:prstGeom>
          <a:noFill/>
          <a:ln>
            <a:noFill/>
          </a:ln>
        </p:spPr>
      </p:pic>
      <p:sp>
        <p:nvSpPr>
          <p:cNvPr id="182" name="Shape 182"/>
          <p:cNvSpPr txBox="1"/>
          <p:nvPr/>
        </p:nvSpPr>
        <p:spPr>
          <a:xfrm>
            <a:off x="5791200" y="5334000"/>
            <a:ext cx="121919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omic Sans MS"/>
              <a:buNone/>
            </a:pPr>
            <a:r>
              <a:rPr b="1" baseline="0" i="0" lang="en-US" sz="2000" u="none" cap="none" strike="noStrike">
                <a:solidFill>
                  <a:schemeClr val="lt1"/>
                </a:solidFill>
                <a:latin typeface="Comic Sans MS"/>
                <a:ea typeface="Comic Sans MS"/>
                <a:cs typeface="Comic Sans MS"/>
                <a:sym typeface="Comic Sans MS"/>
              </a:rPr>
              <a:t>Winner</a:t>
            </a:r>
          </a:p>
        </p:txBody>
      </p:sp>
      <p:sp>
        <p:nvSpPr>
          <p:cNvPr id="183" name="Shape 183"/>
          <p:cNvSpPr/>
          <p:nvPr/>
        </p:nvSpPr>
        <p:spPr>
          <a:xfrm>
            <a:off x="5638800" y="3429000"/>
            <a:ext cx="1085850" cy="514350"/>
          </a:xfrm>
          <a:custGeom>
            <a:pathLst>
              <a:path extrusionOk="0" h="120000" w="120000">
                <a:moveTo>
                  <a:pt x="0" y="0"/>
                </a:moveTo>
                <a:lnTo>
                  <a:pt x="120000" y="0"/>
                </a:lnTo>
                <a:lnTo>
                  <a:pt x="120000" y="120000"/>
                </a:lnTo>
                <a:lnTo>
                  <a:pt x="0" y="120000"/>
                </a:lnTo>
                <a:close/>
              </a:path>
              <a:path extrusionOk="0" fill="none" h="120000" w="120000">
                <a:moveTo>
                  <a:pt x="14960" y="-14210"/>
                </a:moveTo>
                <a:lnTo>
                  <a:pt x="5760" y="-1819"/>
                </a:lnTo>
              </a:path>
            </a:pathLst>
          </a:custGeom>
          <a:solidFill>
            <a:srgbClr val="800080"/>
          </a:solidFill>
          <a:ln cap="flat" cmpd="sng" w="57150">
            <a:solidFill>
              <a:srgbClr val="FFFF66"/>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184" name="Shape 184"/>
          <p:cNvSpPr txBox="1"/>
          <p:nvPr/>
        </p:nvSpPr>
        <p:spPr>
          <a:xfrm>
            <a:off x="5638800" y="3505200"/>
            <a:ext cx="121919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omic Sans MS"/>
              <a:buNone/>
            </a:pPr>
            <a:r>
              <a:rPr b="1" baseline="0" i="0" lang="en-US" sz="2000" u="none" cap="none" strike="noStrike">
                <a:solidFill>
                  <a:schemeClr val="lt1"/>
                </a:solidFill>
                <a:latin typeface="Comic Sans MS"/>
                <a:ea typeface="Comic Sans MS"/>
                <a:cs typeface="Comic Sans MS"/>
                <a:sym typeface="Comic Sans MS"/>
              </a:rPr>
              <a:t>Winner</a:t>
            </a:r>
          </a:p>
        </p:txBody>
      </p:sp>
      <p:sp>
        <p:nvSpPr>
          <p:cNvPr id="185" name="Shape 185"/>
          <p:cNvSpPr/>
          <p:nvPr/>
        </p:nvSpPr>
        <p:spPr>
          <a:xfrm>
            <a:off x="5791200" y="5257800"/>
            <a:ext cx="1143000" cy="454024"/>
          </a:xfrm>
          <a:custGeom>
            <a:pathLst>
              <a:path extrusionOk="0" h="120000" w="120000">
                <a:moveTo>
                  <a:pt x="0" y="0"/>
                </a:moveTo>
                <a:lnTo>
                  <a:pt x="120000" y="0"/>
                </a:lnTo>
                <a:lnTo>
                  <a:pt x="120000" y="120000"/>
                </a:lnTo>
                <a:lnTo>
                  <a:pt x="0" y="120000"/>
                </a:lnTo>
                <a:close/>
              </a:path>
              <a:path extrusionOk="0" fill="none" h="120000" w="120000">
                <a:moveTo>
                  <a:pt x="20520" y="-18072"/>
                </a:moveTo>
                <a:lnTo>
                  <a:pt x="5554" y="-1728"/>
                </a:lnTo>
              </a:path>
            </a:pathLst>
          </a:custGeom>
          <a:solidFill>
            <a:srgbClr val="800080"/>
          </a:solidFill>
          <a:ln cap="flat" cmpd="sng" w="57150">
            <a:solidFill>
              <a:srgbClr val="FFFF66"/>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omic Sans MS"/>
              <a:buNone/>
            </a:pPr>
            <a:r>
              <a:rPr b="1" baseline="0" i="0" lang="en-US" sz="2000" u="none" cap="none" strike="noStrike">
                <a:solidFill>
                  <a:schemeClr val="lt1"/>
                </a:solidFill>
                <a:latin typeface="Comic Sans MS"/>
                <a:ea typeface="Comic Sans MS"/>
                <a:cs typeface="Comic Sans MS"/>
                <a:sym typeface="Comic Sans MS"/>
              </a:rPr>
              <a:t>Winner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3366"/>
        </a:solidFill>
      </p:bgPr>
    </p:bg>
    <p:spTree>
      <p:nvGrpSpPr>
        <p:cNvPr id="189" name="Shape 189"/>
        <p:cNvGrpSpPr/>
        <p:nvPr/>
      </p:nvGrpSpPr>
      <p:grpSpPr>
        <a:xfrm>
          <a:off x="0" y="0"/>
          <a:ext cx="0" cy="0"/>
          <a:chOff x="0" y="0"/>
          <a:chExt cx="0" cy="0"/>
        </a:xfrm>
      </p:grpSpPr>
      <p:sp>
        <p:nvSpPr>
          <p:cNvPr id="190" name="Shape 190"/>
          <p:cNvSpPr txBox="1"/>
          <p:nvPr/>
        </p:nvSpPr>
        <p:spPr>
          <a:xfrm>
            <a:off x="1447800" y="1600200"/>
            <a:ext cx="6248399" cy="11874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DDDDD"/>
              </a:buClr>
              <a:buSzPct val="25000"/>
              <a:buFont typeface="Georgia"/>
              <a:buNone/>
            </a:pPr>
            <a:r>
              <a:rPr b="0" baseline="0" i="0" lang="en-US" sz="2400" u="none" cap="none" strike="noStrike">
                <a:solidFill>
                  <a:srgbClr val="DDDDDD"/>
                </a:solidFill>
                <a:latin typeface="Georgia"/>
                <a:ea typeface="Georgia"/>
                <a:cs typeface="Georgia"/>
                <a:sym typeface="Georgia"/>
              </a:rPr>
              <a:t>The court must decide whether Chicago’s </a:t>
            </a:r>
            <a:r>
              <a:rPr b="0" baseline="0" i="1" lang="en-US" sz="2400" u="none" cap="none" strike="noStrike">
                <a:solidFill>
                  <a:srgbClr val="DDDDDD"/>
                </a:solidFill>
                <a:latin typeface="Georgia"/>
                <a:ea typeface="Georgia"/>
                <a:cs typeface="Georgia"/>
                <a:sym typeface="Georgia"/>
              </a:rPr>
              <a:t>Gang Congregation Ordinance</a:t>
            </a:r>
            <a:r>
              <a:rPr b="0" baseline="0" i="0" lang="en-US" sz="2400" u="none" cap="none" strike="noStrike">
                <a:solidFill>
                  <a:srgbClr val="DDDDDD"/>
                </a:solidFill>
                <a:latin typeface="Georgia"/>
                <a:ea typeface="Georgia"/>
                <a:cs typeface="Georgia"/>
                <a:sym typeface="Georgia"/>
              </a:rPr>
              <a:t>               violates citizens’ constitutional rights.</a:t>
            </a:r>
          </a:p>
        </p:txBody>
      </p:sp>
      <p:sp>
        <p:nvSpPr>
          <p:cNvPr id="191" name="Shape 191"/>
          <p:cNvSpPr txBox="1"/>
          <p:nvPr/>
        </p:nvSpPr>
        <p:spPr>
          <a:xfrm>
            <a:off x="1295400" y="304800"/>
            <a:ext cx="6553200" cy="1143000"/>
          </a:xfrm>
          <a:prstGeom prst="rect">
            <a:avLst/>
          </a:prstGeom>
          <a:solidFill>
            <a:srgbClr val="006699"/>
          </a:solidFill>
          <a:ln cap="flat" cmpd="sng" w="76200">
            <a:solidFill>
              <a:srgbClr val="CC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DDDDDD"/>
              </a:buClr>
              <a:buSzPct val="25000"/>
              <a:buFont typeface="Georgia"/>
              <a:buNone/>
            </a:pPr>
            <a:r>
              <a:rPr b="1" baseline="0" i="0" lang="en-US" sz="3200" u="none" cap="none" strike="noStrike">
                <a:solidFill>
                  <a:srgbClr val="DDDDDD"/>
                </a:solidFill>
                <a:latin typeface="Georgia"/>
                <a:ea typeface="Georgia"/>
                <a:cs typeface="Georgia"/>
                <a:sym typeface="Georgia"/>
              </a:rPr>
              <a:t>You are going to take the case to the Supreme Court.</a:t>
            </a:r>
          </a:p>
        </p:txBody>
      </p:sp>
      <p:sp>
        <p:nvSpPr>
          <p:cNvPr id="192" name="Shape 192"/>
          <p:cNvSpPr txBox="1"/>
          <p:nvPr/>
        </p:nvSpPr>
        <p:spPr>
          <a:xfrm>
            <a:off x="914400" y="3032125"/>
            <a:ext cx="7391399" cy="3195637"/>
          </a:xfrm>
          <a:prstGeom prst="rect">
            <a:avLst/>
          </a:prstGeom>
          <a:noFill/>
          <a:ln>
            <a:noFill/>
          </a:ln>
        </p:spPr>
        <p:txBody>
          <a:bodyPr anchorCtr="0" anchor="t" bIns="45700" lIns="91425" rIns="91425" tIns="45700">
            <a:noAutofit/>
          </a:bodyPr>
          <a:lstStyle/>
          <a:p>
            <a:pPr indent="-344487" lvl="0" marL="344487" marR="0" rtl="0" algn="l">
              <a:lnSpc>
                <a:spcPct val="100000"/>
              </a:lnSpc>
              <a:spcBef>
                <a:spcPts val="0"/>
              </a:spcBef>
              <a:spcAft>
                <a:spcPts val="0"/>
              </a:spcAft>
              <a:buClr>
                <a:srgbClr val="DDDDDD"/>
              </a:buClr>
              <a:buSzPct val="25000"/>
              <a:buFont typeface="Georgia"/>
              <a:buNone/>
            </a:pPr>
            <a:r>
              <a:rPr b="0" baseline="0" i="0" lang="en-US" sz="2400" u="none" cap="none" strike="noStrike">
                <a:solidFill>
                  <a:srgbClr val="DDDDDD"/>
                </a:solidFill>
                <a:latin typeface="Georgia"/>
                <a:ea typeface="Georgia"/>
                <a:cs typeface="Georgia"/>
                <a:sym typeface="Georgia"/>
              </a:rPr>
              <a:t>You will take the roles of:</a:t>
            </a:r>
          </a:p>
          <a:p>
            <a:pPr indent="-344487" lvl="0" marL="344487" marR="0" rtl="0" algn="l">
              <a:lnSpc>
                <a:spcPct val="100000"/>
              </a:lnSpc>
              <a:spcBef>
                <a:spcPts val="1200"/>
              </a:spcBef>
              <a:spcAft>
                <a:spcPts val="0"/>
              </a:spcAft>
              <a:buClr>
                <a:srgbClr val="DDDDDD"/>
              </a:buClr>
              <a:buSzPct val="25000"/>
              <a:buFont typeface="Georgia"/>
              <a:buNone/>
            </a:pPr>
            <a:r>
              <a:rPr b="0" baseline="0" i="0" lang="en-US" sz="2400" u="none" cap="none" strike="noStrike">
                <a:solidFill>
                  <a:srgbClr val="DDDDDD"/>
                </a:solidFill>
                <a:latin typeface="Georgia"/>
                <a:ea typeface="Georgia"/>
                <a:cs typeface="Georgia"/>
                <a:sym typeface="Georgia"/>
              </a:rPr>
              <a:t>1. Attorneys for the City of Chicago, who argue that the law is constitutional.</a:t>
            </a:r>
          </a:p>
          <a:p>
            <a:pPr indent="-344487" lvl="0" marL="344487" marR="0" rtl="0" algn="l">
              <a:lnSpc>
                <a:spcPct val="100000"/>
              </a:lnSpc>
              <a:spcBef>
                <a:spcPts val="1200"/>
              </a:spcBef>
              <a:spcAft>
                <a:spcPts val="0"/>
              </a:spcAft>
              <a:buClr>
                <a:srgbClr val="DDDDDD"/>
              </a:buClr>
              <a:buSzPct val="25000"/>
              <a:buFont typeface="Georgia"/>
              <a:buNone/>
            </a:pPr>
            <a:r>
              <a:rPr b="0" baseline="0" i="0" lang="en-US" sz="2400" u="none" cap="none" strike="noStrike">
                <a:solidFill>
                  <a:srgbClr val="DDDDDD"/>
                </a:solidFill>
                <a:latin typeface="Georgia"/>
                <a:ea typeface="Georgia"/>
                <a:cs typeface="Georgia"/>
                <a:sym typeface="Georgia"/>
              </a:rPr>
              <a:t>2. Attorneys for the people who were arrested, who believe the law violates their constitutional rights. </a:t>
            </a:r>
          </a:p>
          <a:p>
            <a:pPr indent="-344487" lvl="0" marL="344487" marR="0" rtl="0" algn="l">
              <a:lnSpc>
                <a:spcPct val="100000"/>
              </a:lnSpc>
              <a:spcBef>
                <a:spcPts val="1200"/>
              </a:spcBef>
              <a:spcAft>
                <a:spcPts val="0"/>
              </a:spcAft>
              <a:buClr>
                <a:srgbClr val="DDDDDD"/>
              </a:buClr>
              <a:buSzPct val="25000"/>
              <a:buFont typeface="Georgia"/>
              <a:buNone/>
            </a:pPr>
            <a:r>
              <a:rPr b="0" baseline="0" i="0" lang="en-US" sz="2400" u="none" cap="none" strike="noStrike">
                <a:solidFill>
                  <a:srgbClr val="DDDDDD"/>
                </a:solidFill>
                <a:latin typeface="Georgia"/>
                <a:ea typeface="Georgia"/>
                <a:cs typeface="Georgia"/>
                <a:sym typeface="Georgia"/>
              </a:rPr>
              <a:t>3. Supreme Court justices, who must decide whether the law is constitutional.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3366"/>
        </a:solidFill>
      </p:bgPr>
    </p:bg>
    <p:spTree>
      <p:nvGrpSpPr>
        <p:cNvPr id="196" name="Shape 196"/>
        <p:cNvGrpSpPr/>
        <p:nvPr/>
      </p:nvGrpSpPr>
      <p:grpSpPr>
        <a:xfrm>
          <a:off x="0" y="0"/>
          <a:ext cx="0" cy="0"/>
          <a:chOff x="0" y="0"/>
          <a:chExt cx="0" cy="0"/>
        </a:xfrm>
      </p:grpSpPr>
      <p:sp>
        <p:nvSpPr>
          <p:cNvPr id="197" name="Shape 197"/>
          <p:cNvSpPr txBox="1"/>
          <p:nvPr/>
        </p:nvSpPr>
        <p:spPr>
          <a:xfrm>
            <a:off x="685800" y="228600"/>
            <a:ext cx="7315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DDDDD"/>
              </a:buClr>
              <a:buSzPct val="25000"/>
              <a:buFont typeface="Times New Roman"/>
              <a:buNone/>
            </a:pPr>
            <a:r>
              <a:rPr b="0" baseline="0" i="0" lang="en-US" sz="3200" u="none" cap="none" strike="noStrike">
                <a:solidFill>
                  <a:srgbClr val="DDDDDD"/>
                </a:solidFill>
                <a:latin typeface="Times New Roman"/>
                <a:ea typeface="Times New Roman"/>
                <a:cs typeface="Times New Roman"/>
                <a:sym typeface="Times New Roman"/>
              </a:rPr>
              <a:t>To prepare for the case:</a:t>
            </a:r>
          </a:p>
        </p:txBody>
      </p:sp>
      <p:sp>
        <p:nvSpPr>
          <p:cNvPr id="198" name="Shape 198"/>
          <p:cNvSpPr txBox="1"/>
          <p:nvPr/>
        </p:nvSpPr>
        <p:spPr>
          <a:xfrm>
            <a:off x="1295400" y="1066800"/>
            <a:ext cx="6705599" cy="831850"/>
          </a:xfrm>
          <a:prstGeom prst="rect">
            <a:avLst/>
          </a:prstGeom>
          <a:solidFill>
            <a:srgbClr val="CC0000"/>
          </a:solidFill>
          <a:ln cap="flat" cmpd="sng" w="9525">
            <a:solidFill>
              <a:schemeClr val="lt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imes New Roman"/>
              <a:buNone/>
            </a:pPr>
            <a:r>
              <a:rPr b="1" baseline="0" i="0" lang="en-US" sz="2400" u="none" cap="none" strike="noStrike">
                <a:solidFill>
                  <a:srgbClr val="003366"/>
                </a:solidFill>
                <a:latin typeface="Times New Roman"/>
                <a:ea typeface="Times New Roman"/>
                <a:cs typeface="Times New Roman"/>
                <a:sym typeface="Times New Roman"/>
              </a:rPr>
              <a:t>Justices:</a:t>
            </a:r>
            <a:r>
              <a:rPr b="0" baseline="0" i="0" lang="en-US" sz="2400" u="none" cap="none" strike="noStrike">
                <a:solidFill>
                  <a:srgbClr val="CCECFF"/>
                </a:solidFill>
                <a:latin typeface="Times New Roman"/>
                <a:ea typeface="Times New Roman"/>
                <a:cs typeface="Times New Roman"/>
                <a:sym typeface="Times New Roman"/>
              </a:rPr>
              <a:t> Think of at least three questions for each side that will help you decide the case.</a:t>
            </a:r>
          </a:p>
        </p:txBody>
      </p:sp>
      <p:sp>
        <p:nvSpPr>
          <p:cNvPr id="199" name="Shape 199"/>
          <p:cNvSpPr txBox="1"/>
          <p:nvPr/>
        </p:nvSpPr>
        <p:spPr>
          <a:xfrm>
            <a:off x="1295400" y="2057400"/>
            <a:ext cx="6705599" cy="1196975"/>
          </a:xfrm>
          <a:prstGeom prst="rect">
            <a:avLst/>
          </a:prstGeom>
          <a:solidFill>
            <a:srgbClr val="CC0000"/>
          </a:solidFill>
          <a:ln cap="flat" cmpd="sng" w="9525">
            <a:solidFill>
              <a:srgbClr val="FFFFFF"/>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imes New Roman"/>
              <a:buNone/>
            </a:pPr>
            <a:r>
              <a:rPr b="1" baseline="0" i="0" lang="en-US" sz="2400" u="none" cap="none" strike="noStrike">
                <a:solidFill>
                  <a:srgbClr val="003366"/>
                </a:solidFill>
                <a:latin typeface="Times New Roman"/>
                <a:ea typeface="Times New Roman"/>
                <a:cs typeface="Times New Roman"/>
                <a:sym typeface="Times New Roman"/>
              </a:rPr>
              <a:t>Attorneys:</a:t>
            </a:r>
            <a:r>
              <a:rPr b="0" baseline="0" i="0" lang="en-US" sz="2400" u="none" cap="none" strike="noStrike">
                <a:solidFill>
                  <a:srgbClr val="CCECFF"/>
                </a:solidFill>
                <a:latin typeface="Times New Roman"/>
                <a:ea typeface="Times New Roman"/>
                <a:cs typeface="Times New Roman"/>
                <a:sym typeface="Times New Roman"/>
              </a:rPr>
              <a:t> Prepare arguments to present to the justices.  Decide who will present your arguments and who will answer questions.</a:t>
            </a:r>
          </a:p>
        </p:txBody>
      </p:sp>
      <p:sp>
        <p:nvSpPr>
          <p:cNvPr id="200" name="Shape 200"/>
          <p:cNvSpPr txBox="1"/>
          <p:nvPr/>
        </p:nvSpPr>
        <p:spPr>
          <a:xfrm>
            <a:off x="1219200" y="3505200"/>
            <a:ext cx="6781800" cy="3022599"/>
          </a:xfrm>
          <a:prstGeom prst="rect">
            <a:avLst/>
          </a:prstGeom>
          <a:solidFill>
            <a:srgbClr val="CC0000"/>
          </a:solidFill>
          <a:ln cap="flat" cmpd="sng" w="9525">
            <a:solidFill>
              <a:srgbClr val="FFFFFF"/>
            </a:solidFill>
            <a:prstDash val="solid"/>
            <a:miter/>
            <a:headEnd len="med" w="med" type="none"/>
            <a:tailEnd len="med" w="med" type="none"/>
          </a:ln>
        </p:spPr>
        <p:txBody>
          <a:bodyPr anchorCtr="0" anchor="t" bIns="45700" lIns="91425" rIns="91425" tIns="45700">
            <a:noAutofit/>
          </a:bodyPr>
          <a:lstStyle/>
          <a:p>
            <a:pPr indent="-290512" lvl="0" marL="290512" marR="0" rtl="0" algn="l">
              <a:lnSpc>
                <a:spcPct val="100000"/>
              </a:lnSpc>
              <a:spcBef>
                <a:spcPts val="0"/>
              </a:spcBef>
              <a:spcAft>
                <a:spcPts val="0"/>
              </a:spcAft>
              <a:buClr>
                <a:srgbClr val="003366"/>
              </a:buClr>
              <a:buSzPct val="25000"/>
              <a:buFont typeface="Times New Roman"/>
              <a:buNone/>
            </a:pPr>
            <a:r>
              <a:rPr b="1" baseline="0" i="0" lang="en-US" sz="2400" u="none" cap="none" strike="noStrike">
                <a:solidFill>
                  <a:srgbClr val="003366"/>
                </a:solidFill>
                <a:latin typeface="Times New Roman"/>
                <a:ea typeface="Times New Roman"/>
                <a:cs typeface="Times New Roman"/>
                <a:sym typeface="Times New Roman"/>
              </a:rPr>
              <a:t>Rules of Oral Argument</a:t>
            </a:r>
          </a:p>
          <a:p>
            <a:pPr indent="-290512" lvl="0" marL="290512" marR="0" rtl="0" algn="l">
              <a:lnSpc>
                <a:spcPct val="100000"/>
              </a:lnSpc>
              <a:spcBef>
                <a:spcPts val="1200"/>
              </a:spcBef>
              <a:spcAft>
                <a:spcPts val="0"/>
              </a:spcAft>
              <a:buClr>
                <a:srgbClr val="DDDDDD"/>
              </a:buClr>
              <a:buSzPct val="25000"/>
              <a:buFont typeface="Times New Roman"/>
              <a:buNone/>
            </a:pPr>
            <a:r>
              <a:rPr b="0" baseline="0" i="0" lang="en-US" sz="2400" u="none" cap="none" strike="noStrike">
                <a:solidFill>
                  <a:srgbClr val="DDDDDD"/>
                </a:solidFill>
                <a:latin typeface="Times New Roman"/>
                <a:ea typeface="Times New Roman"/>
                <a:cs typeface="Times New Roman"/>
                <a:sym typeface="Times New Roman"/>
              </a:rPr>
              <a:t>1. Attorneys for Chicago will present first.</a:t>
            </a:r>
          </a:p>
          <a:p>
            <a:pPr indent="-290512" lvl="0" marL="290512" marR="0" rtl="0" algn="l">
              <a:lnSpc>
                <a:spcPct val="100000"/>
              </a:lnSpc>
              <a:spcBef>
                <a:spcPts val="1200"/>
              </a:spcBef>
              <a:spcAft>
                <a:spcPts val="0"/>
              </a:spcAft>
              <a:buClr>
                <a:srgbClr val="DDDDDD"/>
              </a:buClr>
              <a:buSzPct val="25000"/>
              <a:buFont typeface="Times New Roman"/>
              <a:buNone/>
            </a:pPr>
            <a:r>
              <a:rPr b="0" baseline="0" i="0" lang="en-US" sz="2400" u="none" cap="none" strike="noStrike">
                <a:solidFill>
                  <a:srgbClr val="DDDDDD"/>
                </a:solidFill>
                <a:latin typeface="Times New Roman"/>
                <a:ea typeface="Times New Roman"/>
                <a:cs typeface="Times New Roman"/>
                <a:sym typeface="Times New Roman"/>
              </a:rPr>
              <a:t>2. Attorneys for Morales will present second.</a:t>
            </a:r>
          </a:p>
          <a:p>
            <a:pPr indent="-290512" lvl="0" marL="290512" marR="0" rtl="0" algn="l">
              <a:lnSpc>
                <a:spcPct val="100000"/>
              </a:lnSpc>
              <a:spcBef>
                <a:spcPts val="1200"/>
              </a:spcBef>
              <a:spcAft>
                <a:spcPts val="0"/>
              </a:spcAft>
              <a:buClr>
                <a:srgbClr val="DDDDDD"/>
              </a:buClr>
              <a:buSzPct val="25000"/>
              <a:buFont typeface="Times New Roman"/>
              <a:buNone/>
            </a:pPr>
            <a:r>
              <a:rPr b="0" baseline="0" i="0" lang="en-US" sz="2400" u="none" cap="none" strike="noStrike">
                <a:solidFill>
                  <a:srgbClr val="DDDDDD"/>
                </a:solidFill>
                <a:latin typeface="Times New Roman"/>
                <a:ea typeface="Times New Roman"/>
                <a:cs typeface="Times New Roman"/>
                <a:sym typeface="Times New Roman"/>
              </a:rPr>
              <a:t>3. Justices will ask questions of both sides during                                                                                                   the arguments.</a:t>
            </a:r>
          </a:p>
          <a:p>
            <a:pPr indent="0" lvl="0" marL="0" marR="0" rtl="0" algn="l">
              <a:lnSpc>
                <a:spcPct val="100000"/>
              </a:lnSpc>
              <a:spcBef>
                <a:spcPts val="0"/>
              </a:spcBef>
              <a:spcAft>
                <a:spcPts val="0"/>
              </a:spcAft>
              <a:buNone/>
            </a:pPr>
            <a:r>
              <a:t/>
            </a:r>
            <a:endParaRPr b="0" baseline="0" i="0" sz="2400" u="none" cap="none" strike="noStrike">
              <a:solidFill>
                <a:srgbClr val="DDDDDD"/>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66"/>
        </a:solidFill>
      </p:bgPr>
    </p:bg>
    <p:spTree>
      <p:nvGrpSpPr>
        <p:cNvPr id="27" name="Shape 27"/>
        <p:cNvGrpSpPr/>
        <p:nvPr/>
      </p:nvGrpSpPr>
      <p:grpSpPr>
        <a:xfrm>
          <a:off x="0" y="0"/>
          <a:ext cx="0" cy="0"/>
          <a:chOff x="0" y="0"/>
          <a:chExt cx="0" cy="0"/>
        </a:xfrm>
      </p:grpSpPr>
      <p:sp>
        <p:nvSpPr>
          <p:cNvPr id="28" name="Shape 28"/>
          <p:cNvSpPr txBox="1"/>
          <p:nvPr/>
        </p:nvSpPr>
        <p:spPr>
          <a:xfrm>
            <a:off x="228600" y="228600"/>
            <a:ext cx="70104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Tahoma"/>
              <a:buNone/>
            </a:pPr>
            <a:r>
              <a:rPr b="0" baseline="0" i="0" lang="en-US" sz="2400" u="none" cap="none" strike="noStrike">
                <a:solidFill>
                  <a:srgbClr val="EAEAEA"/>
                </a:solidFill>
                <a:latin typeface="Tahoma"/>
                <a:ea typeface="Tahoma"/>
                <a:cs typeface="Tahoma"/>
                <a:sym typeface="Tahoma"/>
              </a:rPr>
              <a:t>This year, you are learning about the role of government in making laws. </a:t>
            </a:r>
          </a:p>
        </p:txBody>
      </p:sp>
      <p:sp>
        <p:nvSpPr>
          <p:cNvPr id="29" name="Shape 29"/>
          <p:cNvSpPr txBox="1"/>
          <p:nvPr/>
        </p:nvSpPr>
        <p:spPr>
          <a:xfrm>
            <a:off x="228600" y="1066800"/>
            <a:ext cx="60960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Tahoma"/>
              <a:buNone/>
            </a:pPr>
            <a:r>
              <a:rPr b="0" baseline="0" i="0" lang="en-US" sz="2400" u="none" cap="none" strike="noStrike">
                <a:solidFill>
                  <a:srgbClr val="EAEAEA"/>
                </a:solidFill>
                <a:latin typeface="Tahoma"/>
                <a:ea typeface="Tahoma"/>
                <a:cs typeface="Tahoma"/>
                <a:sym typeface="Tahoma"/>
              </a:rPr>
              <a:t>Laws do many things.  From…</a:t>
            </a:r>
          </a:p>
        </p:txBody>
      </p:sp>
      <p:sp>
        <p:nvSpPr>
          <p:cNvPr id="30" name="Shape 30"/>
          <p:cNvSpPr txBox="1"/>
          <p:nvPr/>
        </p:nvSpPr>
        <p:spPr>
          <a:xfrm>
            <a:off x="1066800" y="1981200"/>
            <a:ext cx="46481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EAEAEA"/>
              </a:buClr>
              <a:buSzPct val="25000"/>
              <a:buFont typeface="Tahoma"/>
              <a:buNone/>
            </a:pPr>
            <a:r>
              <a:rPr b="0" baseline="0" i="0" lang="en-US" sz="2400" u="none" cap="none" strike="noStrike">
                <a:solidFill>
                  <a:srgbClr val="EAEAEA"/>
                </a:solidFill>
                <a:latin typeface="Tahoma"/>
                <a:ea typeface="Tahoma"/>
                <a:cs typeface="Tahoma"/>
                <a:sym typeface="Tahoma"/>
              </a:rPr>
              <a:t>helping the economy,</a:t>
            </a:r>
          </a:p>
        </p:txBody>
      </p:sp>
      <p:sp>
        <p:nvSpPr>
          <p:cNvPr id="31" name="Shape 31"/>
          <p:cNvSpPr txBox="1"/>
          <p:nvPr/>
        </p:nvSpPr>
        <p:spPr>
          <a:xfrm>
            <a:off x="2209800" y="3200400"/>
            <a:ext cx="2819400"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Tahoma"/>
              <a:buNone/>
            </a:pPr>
            <a:r>
              <a:rPr b="0" baseline="0" i="0" lang="en-US" sz="2400" u="none" cap="none" strike="noStrike">
                <a:solidFill>
                  <a:srgbClr val="EAEAEA"/>
                </a:solidFill>
                <a:latin typeface="Tahoma"/>
                <a:ea typeface="Tahoma"/>
                <a:cs typeface="Tahoma"/>
                <a:sym typeface="Tahoma"/>
              </a:rPr>
              <a:t>to protecting the well-being of citizens,</a:t>
            </a:r>
          </a:p>
        </p:txBody>
      </p:sp>
      <p:sp>
        <p:nvSpPr>
          <p:cNvPr id="32" name="Shape 32"/>
          <p:cNvSpPr txBox="1"/>
          <p:nvPr/>
        </p:nvSpPr>
        <p:spPr>
          <a:xfrm>
            <a:off x="2286000" y="4800600"/>
            <a:ext cx="3886200" cy="11874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EAEAEA"/>
              </a:buClr>
              <a:buSzPct val="25000"/>
              <a:buFont typeface="Tahoma"/>
              <a:buNone/>
            </a:pPr>
            <a:r>
              <a:rPr b="0" baseline="0" i="0" lang="en-US" sz="2400" u="none" cap="none" strike="noStrike">
                <a:solidFill>
                  <a:srgbClr val="EAEAEA"/>
                </a:solidFill>
                <a:latin typeface="Tahoma"/>
                <a:ea typeface="Tahoma"/>
                <a:cs typeface="Tahoma"/>
                <a:sym typeface="Tahoma"/>
              </a:rPr>
              <a:t>to organizing the United States’ relationships with other nations. </a:t>
            </a:r>
          </a:p>
        </p:txBody>
      </p:sp>
      <p:pic>
        <p:nvPicPr>
          <p:cNvPr id="33" name="Shape 33"/>
          <p:cNvPicPr preferRelativeResize="0"/>
          <p:nvPr/>
        </p:nvPicPr>
        <p:blipFill rotWithShape="1">
          <a:blip r:embed="rId3">
            <a:alphaModFix/>
          </a:blip>
          <a:srcRect b="0" l="0" r="0" t="0"/>
          <a:stretch/>
        </p:blipFill>
        <p:spPr>
          <a:xfrm>
            <a:off x="5867400" y="1143000"/>
            <a:ext cx="1827211" cy="2286000"/>
          </a:xfrm>
          <a:prstGeom prst="rect">
            <a:avLst/>
          </a:prstGeom>
          <a:noFill/>
          <a:ln cap="flat" cmpd="sng" w="28575">
            <a:solidFill>
              <a:srgbClr val="4D4D4D"/>
            </a:solidFill>
            <a:prstDash val="solid"/>
            <a:miter/>
            <a:headEnd len="med" w="med" type="none"/>
            <a:tailEnd len="med" w="med" type="none"/>
          </a:ln>
        </p:spPr>
      </p:pic>
      <p:pic>
        <p:nvPicPr>
          <p:cNvPr id="34" name="Shape 34"/>
          <p:cNvPicPr preferRelativeResize="0"/>
          <p:nvPr/>
        </p:nvPicPr>
        <p:blipFill rotWithShape="1">
          <a:blip r:embed="rId4">
            <a:alphaModFix/>
          </a:blip>
          <a:srcRect b="0" l="0" r="0" t="0"/>
          <a:stretch/>
        </p:blipFill>
        <p:spPr>
          <a:xfrm>
            <a:off x="533400" y="2667000"/>
            <a:ext cx="1595436" cy="2400300"/>
          </a:xfrm>
          <a:prstGeom prst="rect">
            <a:avLst/>
          </a:prstGeom>
          <a:noFill/>
          <a:ln cap="flat" cmpd="sng" w="28575">
            <a:solidFill>
              <a:srgbClr val="4D4D4D"/>
            </a:solidFill>
            <a:prstDash val="solid"/>
            <a:miter/>
            <a:headEnd len="med" w="med" type="none"/>
            <a:tailEnd len="med" w="med" type="none"/>
          </a:ln>
        </p:spPr>
      </p:pic>
      <p:pic>
        <p:nvPicPr>
          <p:cNvPr id="35" name="Shape 35"/>
          <p:cNvPicPr preferRelativeResize="0"/>
          <p:nvPr/>
        </p:nvPicPr>
        <p:blipFill rotWithShape="1">
          <a:blip r:embed="rId5">
            <a:alphaModFix/>
          </a:blip>
          <a:srcRect b="0" l="0" r="0" t="0"/>
          <a:stretch/>
        </p:blipFill>
        <p:spPr>
          <a:xfrm>
            <a:off x="6248400" y="4191000"/>
            <a:ext cx="2085975" cy="2438399"/>
          </a:xfrm>
          <a:prstGeom prst="rect">
            <a:avLst/>
          </a:prstGeom>
          <a:noFill/>
          <a:ln cap="flat" cmpd="sng" w="28575">
            <a:solidFill>
              <a:srgbClr val="4D4D4D"/>
            </a:solidFill>
            <a:prstDash val="solid"/>
            <a:miter/>
            <a:headEnd len="med" w="med" type="none"/>
            <a:tailEnd len="med" w="med" type="none"/>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66"/>
        </a:solidFill>
      </p:bgPr>
    </p:bg>
    <p:spTree>
      <p:nvGrpSpPr>
        <p:cNvPr id="204" name="Shape 204"/>
        <p:cNvGrpSpPr/>
        <p:nvPr/>
      </p:nvGrpSpPr>
      <p:grpSpPr>
        <a:xfrm>
          <a:off x="0" y="0"/>
          <a:ext cx="0" cy="0"/>
          <a:chOff x="0" y="0"/>
          <a:chExt cx="0" cy="0"/>
        </a:xfrm>
      </p:grpSpPr>
      <p:sp>
        <p:nvSpPr>
          <p:cNvPr id="205" name="Shape 205"/>
          <p:cNvSpPr txBox="1"/>
          <p:nvPr/>
        </p:nvSpPr>
        <p:spPr>
          <a:xfrm>
            <a:off x="1219200" y="228600"/>
            <a:ext cx="6705599"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1" baseline="0" i="0" lang="en-US" sz="4000" u="none" cap="none" strike="noStrike">
                <a:solidFill>
                  <a:schemeClr val="lt1"/>
                </a:solidFill>
                <a:latin typeface="Times New Roman"/>
                <a:ea typeface="Times New Roman"/>
                <a:cs typeface="Times New Roman"/>
                <a:sym typeface="Times New Roman"/>
              </a:rPr>
              <a:t>The Decision of the Court</a:t>
            </a:r>
          </a:p>
        </p:txBody>
      </p:sp>
      <p:sp>
        <p:nvSpPr>
          <p:cNvPr id="206" name="Shape 206"/>
          <p:cNvSpPr txBox="1"/>
          <p:nvPr/>
        </p:nvSpPr>
        <p:spPr>
          <a:xfrm>
            <a:off x="990600" y="1387475"/>
            <a:ext cx="72390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A majority of the nine justices agreed to strike down the Chicago gang law. Their main reasons were:</a:t>
            </a:r>
          </a:p>
        </p:txBody>
      </p:sp>
      <p:sp>
        <p:nvSpPr>
          <p:cNvPr id="207" name="Shape 207"/>
          <p:cNvSpPr txBox="1"/>
          <p:nvPr/>
        </p:nvSpPr>
        <p:spPr>
          <a:xfrm>
            <a:off x="1447800" y="2438400"/>
            <a:ext cx="6858000" cy="3378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law failed to give notice to ordinary citizens of what they could and could not do legally. </a:t>
            </a:r>
          </a:p>
          <a:p>
            <a:pPr indent="0" lvl="0" marL="0" marR="0" rtl="0" algn="l">
              <a:lnSpc>
                <a:spcPct val="100000"/>
              </a:lnSpc>
              <a:spcBef>
                <a:spcPts val="120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law failed to give guidance to police officers as to what citizens they should be arresting. Without this guidance, police officers would have too much power to decide who to arrest. </a:t>
            </a:r>
          </a:p>
          <a:p>
            <a:pPr indent="0" lvl="0" marL="0" marR="0" rtl="0" algn="l">
              <a:lnSpc>
                <a:spcPct val="100000"/>
              </a:lnSpc>
              <a:spcBef>
                <a:spcPts val="120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law prohibited some conduct that many people would consider innocent. </a:t>
            </a:r>
          </a:p>
        </p:txBody>
      </p:sp>
      <p:sp>
        <p:nvSpPr>
          <p:cNvPr id="208" name="Shape 208"/>
          <p:cNvSpPr/>
          <p:nvPr/>
        </p:nvSpPr>
        <p:spPr>
          <a:xfrm>
            <a:off x="1244600" y="2628900"/>
            <a:ext cx="152399" cy="76199"/>
          </a:xfrm>
          <a:prstGeom prst="ellipse">
            <a:avLst/>
          </a:prstGeom>
          <a:solidFill>
            <a:srgbClr val="CC0000"/>
          </a:solidFill>
          <a:ln cap="flat" cmpd="sng" w="9525">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209" name="Shape 209"/>
          <p:cNvSpPr/>
          <p:nvPr/>
        </p:nvSpPr>
        <p:spPr>
          <a:xfrm>
            <a:off x="1244600" y="3543300"/>
            <a:ext cx="152399" cy="76199"/>
          </a:xfrm>
          <a:prstGeom prst="ellipse">
            <a:avLst/>
          </a:prstGeom>
          <a:solidFill>
            <a:srgbClr val="CC0000"/>
          </a:solidFill>
          <a:ln cap="flat" cmpd="sng" w="9525">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210" name="Shape 210"/>
          <p:cNvSpPr/>
          <p:nvPr/>
        </p:nvSpPr>
        <p:spPr>
          <a:xfrm>
            <a:off x="1244600" y="5181600"/>
            <a:ext cx="152399" cy="76199"/>
          </a:xfrm>
          <a:prstGeom prst="ellipse">
            <a:avLst/>
          </a:prstGeom>
          <a:solidFill>
            <a:srgbClr val="CC0000"/>
          </a:solidFill>
          <a:ln cap="flat" cmpd="sng" w="9525">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0000"/>
        </a:solidFill>
      </p:bgPr>
    </p:bg>
    <p:spTree>
      <p:nvGrpSpPr>
        <p:cNvPr id="214" name="Shape 214"/>
        <p:cNvGrpSpPr/>
        <p:nvPr/>
      </p:nvGrpSpPr>
      <p:grpSpPr>
        <a:xfrm>
          <a:off x="0" y="0"/>
          <a:ext cx="0" cy="0"/>
          <a:chOff x="0" y="0"/>
          <a:chExt cx="0" cy="0"/>
        </a:xfrm>
      </p:grpSpPr>
      <p:sp>
        <p:nvSpPr>
          <p:cNvPr id="215" name="Shape 215"/>
          <p:cNvSpPr txBox="1"/>
          <p:nvPr/>
        </p:nvSpPr>
        <p:spPr>
          <a:xfrm>
            <a:off x="1143000" y="304800"/>
            <a:ext cx="68580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1" baseline="0" i="0" lang="en-US" sz="4000" u="none" cap="none" strike="noStrike">
                <a:solidFill>
                  <a:schemeClr val="lt1"/>
                </a:solidFill>
                <a:latin typeface="Times New Roman"/>
                <a:ea typeface="Times New Roman"/>
                <a:cs typeface="Times New Roman"/>
                <a:sym typeface="Times New Roman"/>
              </a:rPr>
              <a:t>Dissenting Opinions</a:t>
            </a:r>
            <a:r>
              <a:rPr b="0" baseline="0" i="0" lang="en-US" sz="3200" u="none" cap="none" strike="noStrike">
                <a:solidFill>
                  <a:schemeClr val="dk1"/>
                </a:solidFill>
                <a:latin typeface="Times New Roman"/>
                <a:ea typeface="Times New Roman"/>
                <a:cs typeface="Times New Roman"/>
                <a:sym typeface="Times New Roman"/>
              </a:rPr>
              <a:t> </a:t>
            </a:r>
          </a:p>
        </p:txBody>
      </p:sp>
      <p:sp>
        <p:nvSpPr>
          <p:cNvPr id="216" name="Shape 216"/>
          <p:cNvSpPr txBox="1"/>
          <p:nvPr/>
        </p:nvSpPr>
        <p:spPr>
          <a:xfrm>
            <a:off x="762000" y="1143000"/>
            <a:ext cx="7619999" cy="20129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Times New Roman"/>
              <a:buNone/>
            </a:pPr>
            <a:r>
              <a:rPr b="0" baseline="0" i="0" lang="en-US" sz="2800" u="none" cap="none" strike="noStrike">
                <a:solidFill>
                  <a:schemeClr val="lt1"/>
                </a:solidFill>
                <a:latin typeface="Times New Roman"/>
                <a:ea typeface="Times New Roman"/>
                <a:cs typeface="Times New Roman"/>
                <a:sym typeface="Times New Roman"/>
              </a:rPr>
              <a:t>Three justices dissented and would find the law acceptable. They reasoned that communities have a right to pass laws to address local problems such as gang activity even if it means some residents have to give up some of their freedoms. </a:t>
            </a:r>
          </a:p>
        </p:txBody>
      </p:sp>
      <p:sp>
        <p:nvSpPr>
          <p:cNvPr id="217" name="Shape 217"/>
          <p:cNvSpPr txBox="1"/>
          <p:nvPr/>
        </p:nvSpPr>
        <p:spPr>
          <a:xfrm>
            <a:off x="685800" y="3352800"/>
            <a:ext cx="78485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One justice emphasized that all laws restrict some freedom:</a:t>
            </a:r>
          </a:p>
        </p:txBody>
      </p:sp>
      <p:sp>
        <p:nvSpPr>
          <p:cNvPr id="218" name="Shape 218"/>
          <p:cNvSpPr txBox="1"/>
          <p:nvPr/>
        </p:nvSpPr>
        <p:spPr>
          <a:xfrm>
            <a:off x="1219200" y="4038600"/>
            <a:ext cx="7277099" cy="22828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Times New Roman"/>
              <a:buNone/>
            </a:pPr>
            <a:r>
              <a:rPr b="0" baseline="0" i="0" lang="en-US" sz="2400" u="none" cap="none" strike="noStrike">
                <a:solidFill>
                  <a:srgbClr val="EAEAEA"/>
                </a:solidFill>
                <a:latin typeface="Times New Roman"/>
                <a:ea typeface="Times New Roman"/>
                <a:cs typeface="Times New Roman"/>
                <a:sym typeface="Times New Roman"/>
              </a:rPr>
              <a:t>“The citizens of Chicago were once free to drive about the city at whatever speed they wished. At some point [they] decided this would not do, and imposed speed limits designed to assure safe operation by the average driver . . . .  This infringed upon the ‘freedom’ of all citizens, but was not unconstitutional.”  527 US at 52.</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333399"/>
            </a:gs>
            <a:gs pos="100000">
              <a:srgbClr val="CC0000"/>
            </a:gs>
          </a:gsLst>
          <a:lin ang="5400000" scaled="0"/>
        </a:gradFill>
      </p:bgPr>
    </p:bg>
    <p:spTree>
      <p:nvGrpSpPr>
        <p:cNvPr id="222" name="Shape 222"/>
        <p:cNvGrpSpPr/>
        <p:nvPr/>
      </p:nvGrpSpPr>
      <p:grpSpPr>
        <a:xfrm>
          <a:off x="0" y="0"/>
          <a:ext cx="0" cy="0"/>
          <a:chOff x="0" y="0"/>
          <a:chExt cx="0" cy="0"/>
        </a:xfrm>
      </p:grpSpPr>
      <p:sp>
        <p:nvSpPr>
          <p:cNvPr id="223" name="Shape 223"/>
          <p:cNvSpPr txBox="1"/>
          <p:nvPr/>
        </p:nvSpPr>
        <p:spPr>
          <a:xfrm>
            <a:off x="1905000" y="1752600"/>
            <a:ext cx="5943599" cy="31956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Arial"/>
              <a:buNone/>
            </a:pPr>
            <a:r>
              <a:rPr b="0" baseline="0" i="0" lang="en-US" sz="2400" u="none" cap="none" strike="noStrike">
                <a:solidFill>
                  <a:srgbClr val="EAEAEA"/>
                </a:solidFill>
                <a:latin typeface="Arial"/>
                <a:ea typeface="Arial"/>
                <a:cs typeface="Arial"/>
                <a:sym typeface="Arial"/>
              </a:rPr>
              <a:t>Who do you think was right?</a:t>
            </a:r>
          </a:p>
          <a:p>
            <a:pPr indent="0" lvl="0" marL="0" marR="0" rtl="0" algn="l">
              <a:lnSpc>
                <a:spcPct val="100000"/>
              </a:lnSpc>
              <a:spcBef>
                <a:spcPts val="1200"/>
              </a:spcBef>
              <a:spcAft>
                <a:spcPts val="0"/>
              </a:spcAft>
              <a:buClr>
                <a:srgbClr val="EAEAEA"/>
              </a:buClr>
              <a:buSzPct val="25000"/>
              <a:buFont typeface="Arial"/>
              <a:buNone/>
            </a:pPr>
            <a:r>
              <a:rPr b="0" baseline="0" i="0" lang="en-US" sz="2400" u="none" cap="none" strike="noStrike">
                <a:solidFill>
                  <a:srgbClr val="EAEAEA"/>
                </a:solidFill>
                <a:latin typeface="Arial"/>
                <a:ea typeface="Arial"/>
                <a:cs typeface="Arial"/>
                <a:sym typeface="Arial"/>
              </a:rPr>
              <a:t>How many of you changed your minds about the law after arguing the case?</a:t>
            </a:r>
          </a:p>
          <a:p>
            <a:pPr indent="0" lvl="0" marL="0" marR="0" rtl="0" algn="l">
              <a:lnSpc>
                <a:spcPct val="100000"/>
              </a:lnSpc>
              <a:spcBef>
                <a:spcPts val="1200"/>
              </a:spcBef>
              <a:spcAft>
                <a:spcPts val="0"/>
              </a:spcAft>
              <a:buClr>
                <a:srgbClr val="EAEAEA"/>
              </a:buClr>
              <a:buSzPct val="25000"/>
              <a:buFont typeface="Arial"/>
              <a:buNone/>
            </a:pPr>
            <a:r>
              <a:rPr b="0" baseline="0" i="0" lang="en-US" sz="2400" u="none" cap="none" strike="noStrike">
                <a:solidFill>
                  <a:srgbClr val="EAEAEA"/>
                </a:solidFill>
                <a:latin typeface="Arial"/>
                <a:ea typeface="Arial"/>
                <a:cs typeface="Arial"/>
                <a:sym typeface="Arial"/>
              </a:rPr>
              <a:t>Was it difficult to argue for a side you did not believe in?</a:t>
            </a:r>
          </a:p>
          <a:p>
            <a:pPr indent="0" lvl="0" marL="0" marR="0" rtl="0" algn="l">
              <a:lnSpc>
                <a:spcPct val="100000"/>
              </a:lnSpc>
              <a:spcBef>
                <a:spcPts val="1200"/>
              </a:spcBef>
              <a:spcAft>
                <a:spcPts val="0"/>
              </a:spcAft>
              <a:buClr>
                <a:srgbClr val="EAEAEA"/>
              </a:buClr>
              <a:buSzPct val="25000"/>
              <a:buFont typeface="Arial"/>
              <a:buNone/>
            </a:pPr>
            <a:r>
              <a:rPr b="0" baseline="0" i="0" lang="en-US" sz="2400" u="none" cap="none" strike="noStrike">
                <a:solidFill>
                  <a:srgbClr val="EAEAEA"/>
                </a:solidFill>
                <a:latin typeface="Arial"/>
                <a:ea typeface="Arial"/>
                <a:cs typeface="Arial"/>
                <a:sym typeface="Arial"/>
              </a:rPr>
              <a:t>How would you feel about this law in your community?</a:t>
            </a:r>
          </a:p>
        </p:txBody>
      </p:sp>
      <p:sp>
        <p:nvSpPr>
          <p:cNvPr id="224" name="Shape 224"/>
          <p:cNvSpPr txBox="1"/>
          <p:nvPr/>
        </p:nvSpPr>
        <p:spPr>
          <a:xfrm>
            <a:off x="914400" y="685800"/>
            <a:ext cx="57912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Arial"/>
              <a:buNone/>
            </a:pPr>
            <a:r>
              <a:rPr b="0" baseline="0" i="0" lang="en-US" sz="3200" u="none" cap="none" strike="noStrike">
                <a:solidFill>
                  <a:srgbClr val="EAEAEA"/>
                </a:solidFill>
                <a:latin typeface="Arial"/>
                <a:ea typeface="Arial"/>
                <a:cs typeface="Arial"/>
                <a:sym typeface="Arial"/>
              </a:rPr>
              <a:t>For Discussion…</a:t>
            </a:r>
          </a:p>
        </p:txBody>
      </p:sp>
      <p:sp>
        <p:nvSpPr>
          <p:cNvPr id="225" name="Shape 225"/>
          <p:cNvSpPr/>
          <p:nvPr/>
        </p:nvSpPr>
        <p:spPr>
          <a:xfrm>
            <a:off x="1447800" y="1905000"/>
            <a:ext cx="228600" cy="76199"/>
          </a:xfrm>
          <a:prstGeom prst="rect">
            <a:avLst/>
          </a:prstGeom>
          <a:solidFill>
            <a:schemeClr val="lt1"/>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226" name="Shape 226"/>
          <p:cNvSpPr/>
          <p:nvPr/>
        </p:nvSpPr>
        <p:spPr>
          <a:xfrm>
            <a:off x="1447800" y="2514600"/>
            <a:ext cx="228600" cy="76199"/>
          </a:xfrm>
          <a:prstGeom prst="rect">
            <a:avLst/>
          </a:prstGeom>
          <a:solidFill>
            <a:schemeClr val="lt1"/>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227" name="Shape 227"/>
          <p:cNvSpPr/>
          <p:nvPr/>
        </p:nvSpPr>
        <p:spPr>
          <a:xfrm>
            <a:off x="1447800" y="3352800"/>
            <a:ext cx="228600" cy="76199"/>
          </a:xfrm>
          <a:prstGeom prst="rect">
            <a:avLst/>
          </a:prstGeom>
          <a:solidFill>
            <a:schemeClr val="lt1"/>
          </a:solidFill>
          <a:ln cap="flat" cmpd="sng" w="9525">
            <a:solidFill>
              <a:schemeClr val="accen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228" name="Shape 228"/>
          <p:cNvSpPr/>
          <p:nvPr/>
        </p:nvSpPr>
        <p:spPr>
          <a:xfrm>
            <a:off x="1447800" y="4267200"/>
            <a:ext cx="228600" cy="76199"/>
          </a:xfrm>
          <a:prstGeom prst="rect">
            <a:avLst/>
          </a:prstGeom>
          <a:solidFill>
            <a:schemeClr val="lt1"/>
          </a:solidFill>
          <a:ln cap="flat" cmpd="sng" w="9525">
            <a:solidFill>
              <a:schemeClr val="accen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66"/>
        </a:solidFill>
      </p:bgPr>
    </p:bg>
    <p:spTree>
      <p:nvGrpSpPr>
        <p:cNvPr id="232" name="Shape 232"/>
        <p:cNvGrpSpPr/>
        <p:nvPr/>
      </p:nvGrpSpPr>
      <p:grpSpPr>
        <a:xfrm>
          <a:off x="0" y="0"/>
          <a:ext cx="0" cy="0"/>
          <a:chOff x="0" y="0"/>
          <a:chExt cx="0" cy="0"/>
        </a:xfrm>
      </p:grpSpPr>
      <p:sp>
        <p:nvSpPr>
          <p:cNvPr id="233" name="Shape 233"/>
          <p:cNvSpPr txBox="1"/>
          <p:nvPr/>
        </p:nvSpPr>
        <p:spPr>
          <a:xfrm>
            <a:off x="914400" y="6242050"/>
            <a:ext cx="7315200" cy="609599"/>
          </a:xfrm>
          <a:prstGeom prst="rect">
            <a:avLst/>
          </a:prstGeom>
          <a:solidFill>
            <a:srgbClr val="000066"/>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ahoma"/>
              <a:buNone/>
            </a:pPr>
            <a:r>
              <a:rPr b="1" baseline="0" i="0" lang="en-US" sz="2000" u="none" cap="none" strike="noStrike">
                <a:solidFill>
                  <a:schemeClr val="lt1"/>
                </a:solidFill>
                <a:latin typeface="Tahoma"/>
                <a:ea typeface="Tahoma"/>
                <a:cs typeface="Tahoma"/>
                <a:sym typeface="Tahoma"/>
              </a:rPr>
              <a:t>© </a:t>
            </a:r>
            <a:r>
              <a:rPr b="1" baseline="0" i="0" lang="en-US" sz="1400" u="none" cap="none" strike="noStrike">
                <a:solidFill>
                  <a:schemeClr val="lt1"/>
                </a:solidFill>
                <a:latin typeface="Tahoma"/>
                <a:ea typeface="Tahoma"/>
                <a:cs typeface="Tahoma"/>
                <a:sym typeface="Tahoma"/>
              </a:rPr>
              <a:t>2006 Constitutional Rights Foundation, Los Angeles.                                      All rights reserved.</a:t>
            </a:r>
            <a:r>
              <a:rPr b="1" baseline="0" i="0" lang="en-US" sz="1400" u="none" cap="none" strike="noStrike">
                <a:solidFill>
                  <a:srgbClr val="000066"/>
                </a:solidFill>
                <a:latin typeface="Tahoma"/>
                <a:ea typeface="Tahoma"/>
                <a:cs typeface="Tahoma"/>
                <a:sym typeface="Tahoma"/>
              </a:rPr>
              <a:t>.</a:t>
            </a:r>
          </a:p>
        </p:txBody>
      </p:sp>
      <p:pic>
        <p:nvPicPr>
          <p:cNvPr id="234" name="Shape 234"/>
          <p:cNvPicPr preferRelativeResize="0"/>
          <p:nvPr/>
        </p:nvPicPr>
        <p:blipFill rotWithShape="1">
          <a:blip r:embed="rId3">
            <a:alphaModFix/>
          </a:blip>
          <a:srcRect b="0" l="0" r="0" t="0"/>
          <a:stretch/>
        </p:blipFill>
        <p:spPr>
          <a:xfrm>
            <a:off x="2833686" y="3416300"/>
            <a:ext cx="2119312" cy="2743199"/>
          </a:xfrm>
          <a:prstGeom prst="rect">
            <a:avLst/>
          </a:prstGeom>
          <a:noFill/>
          <a:ln>
            <a:noFill/>
          </a:ln>
        </p:spPr>
      </p:pic>
      <p:pic>
        <p:nvPicPr>
          <p:cNvPr id="235" name="Shape 235"/>
          <p:cNvPicPr preferRelativeResize="0"/>
          <p:nvPr/>
        </p:nvPicPr>
        <p:blipFill rotWithShape="1">
          <a:blip r:embed="rId3">
            <a:alphaModFix/>
          </a:blip>
          <a:srcRect b="0" l="0" r="0" t="0"/>
          <a:stretch/>
        </p:blipFill>
        <p:spPr>
          <a:xfrm>
            <a:off x="4191000" y="3416300"/>
            <a:ext cx="2119312" cy="2743199"/>
          </a:xfrm>
          <a:prstGeom prst="rect">
            <a:avLst/>
          </a:prstGeom>
          <a:noFill/>
          <a:ln>
            <a:noFill/>
          </a:ln>
        </p:spPr>
      </p:pic>
      <p:pic>
        <p:nvPicPr>
          <p:cNvPr id="236" name="Shape 236"/>
          <p:cNvPicPr preferRelativeResize="0"/>
          <p:nvPr/>
        </p:nvPicPr>
        <p:blipFill rotWithShape="1">
          <a:blip r:embed="rId3">
            <a:alphaModFix/>
          </a:blip>
          <a:srcRect b="0" l="0" r="0" t="0"/>
          <a:stretch/>
        </p:blipFill>
        <p:spPr>
          <a:xfrm>
            <a:off x="3962400" y="3416300"/>
            <a:ext cx="2119312" cy="2743199"/>
          </a:xfrm>
          <a:prstGeom prst="rect">
            <a:avLst/>
          </a:prstGeom>
          <a:noFill/>
          <a:ln>
            <a:noFill/>
          </a:ln>
        </p:spPr>
      </p:pic>
      <p:pic>
        <p:nvPicPr>
          <p:cNvPr id="237" name="Shape 237"/>
          <p:cNvPicPr preferRelativeResize="0"/>
          <p:nvPr/>
        </p:nvPicPr>
        <p:blipFill rotWithShape="1">
          <a:blip r:embed="rId3">
            <a:alphaModFix/>
          </a:blip>
          <a:srcRect b="0" l="0" r="0" t="0"/>
          <a:stretch/>
        </p:blipFill>
        <p:spPr>
          <a:xfrm>
            <a:off x="3062286" y="3416300"/>
            <a:ext cx="2119312" cy="2743199"/>
          </a:xfrm>
          <a:prstGeom prst="rect">
            <a:avLst/>
          </a:prstGeom>
          <a:noFill/>
          <a:ln>
            <a:noFill/>
          </a:ln>
        </p:spPr>
      </p:pic>
      <p:sp>
        <p:nvSpPr>
          <p:cNvPr id="238" name="Shape 238"/>
          <p:cNvSpPr txBox="1"/>
          <p:nvPr/>
        </p:nvSpPr>
        <p:spPr>
          <a:xfrm>
            <a:off x="2286000" y="1143000"/>
            <a:ext cx="4572000"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ECFF"/>
              </a:buClr>
              <a:buSzPct val="25000"/>
              <a:buFont typeface="Tahoma"/>
              <a:buNone/>
            </a:pPr>
            <a:r>
              <a:rPr b="0" baseline="0" i="0" lang="en-US" sz="2000" u="none" cap="none" strike="noStrike">
                <a:solidFill>
                  <a:srgbClr val="CCECFF"/>
                </a:solidFill>
                <a:latin typeface="Tahoma"/>
                <a:ea typeface="Tahoma"/>
                <a:cs typeface="Tahoma"/>
                <a:sym typeface="Tahoma"/>
              </a:rPr>
              <a:t>Developed by Marshall Croddy</a:t>
            </a:r>
          </a:p>
        </p:txBody>
      </p:sp>
      <p:sp>
        <p:nvSpPr>
          <p:cNvPr id="239" name="Shape 239"/>
          <p:cNvSpPr txBox="1"/>
          <p:nvPr/>
        </p:nvSpPr>
        <p:spPr>
          <a:xfrm>
            <a:off x="533400" y="1660525"/>
            <a:ext cx="8153399"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ECFF"/>
              </a:buClr>
              <a:buSzPct val="25000"/>
              <a:buFont typeface="Tahoma"/>
              <a:buNone/>
            </a:pPr>
            <a:r>
              <a:rPr b="0" baseline="0" i="0" lang="en-US" sz="2000" u="none" cap="none" strike="noStrike">
                <a:solidFill>
                  <a:srgbClr val="CCECFF"/>
                </a:solidFill>
                <a:latin typeface="Tahoma"/>
                <a:ea typeface="Tahoma"/>
                <a:cs typeface="Tahoma"/>
                <a:sym typeface="Tahoma"/>
              </a:rPr>
              <a:t>Written by </a:t>
            </a:r>
            <a:r>
              <a:rPr b="0" baseline="0" i="0" lang="en-US" sz="2000" u="none" cap="none" strike="noStrike">
                <a:solidFill>
                  <a:srgbClr val="CCECFF"/>
                </a:solidFill>
                <a:latin typeface="Verdana"/>
                <a:ea typeface="Verdana"/>
                <a:cs typeface="Verdana"/>
                <a:sym typeface="Verdana"/>
              </a:rPr>
              <a:t>Kalpana </a:t>
            </a:r>
            <a:r>
              <a:rPr b="0" baseline="0" i="0" lang="en-US" sz="2000" u="none" cap="none" strike="noStrike">
                <a:solidFill>
                  <a:srgbClr val="CCECFF"/>
                </a:solidFill>
                <a:latin typeface="Tahoma"/>
                <a:ea typeface="Tahoma"/>
                <a:cs typeface="Tahoma"/>
                <a:sym typeface="Tahoma"/>
              </a:rPr>
              <a:t>Srinivasan, Alexandra Susman, and Keri Doggett</a:t>
            </a:r>
          </a:p>
        </p:txBody>
      </p:sp>
      <p:sp>
        <p:nvSpPr>
          <p:cNvPr id="240" name="Shape 240"/>
          <p:cNvSpPr txBox="1"/>
          <p:nvPr/>
        </p:nvSpPr>
        <p:spPr>
          <a:xfrm>
            <a:off x="1143000" y="2209800"/>
            <a:ext cx="6858000" cy="396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ECFF"/>
              </a:buClr>
              <a:buSzPct val="25000"/>
              <a:buFont typeface="Tahoma"/>
              <a:buNone/>
            </a:pPr>
            <a:r>
              <a:rPr b="0" baseline="0" i="0" lang="en-US" sz="2000" u="none" cap="none" strike="noStrike">
                <a:solidFill>
                  <a:srgbClr val="CCECFF"/>
                </a:solidFill>
                <a:latin typeface="Tahoma"/>
                <a:ea typeface="Tahoma"/>
                <a:cs typeface="Tahoma"/>
                <a:sym typeface="Tahoma"/>
              </a:rPr>
              <a:t>Graphic Design and Production by Keri Doggett</a:t>
            </a:r>
          </a:p>
        </p:txBody>
      </p:sp>
      <p:sp>
        <p:nvSpPr>
          <p:cNvPr id="241" name="Shape 241"/>
          <p:cNvSpPr txBox="1"/>
          <p:nvPr/>
        </p:nvSpPr>
        <p:spPr>
          <a:xfrm>
            <a:off x="304800" y="146050"/>
            <a:ext cx="8839199" cy="97155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FF0000"/>
              </a:buClr>
              <a:buSzPct val="25000"/>
              <a:buFont typeface="Domine"/>
              <a:buNone/>
            </a:pPr>
            <a:r>
              <a:rPr b="0" baseline="0" i="0" lang="en-US" sz="3600" u="none" cap="none" strike="noStrike">
                <a:solidFill>
                  <a:srgbClr val="FF0000"/>
                </a:solidFill>
                <a:latin typeface="Domine"/>
                <a:ea typeface="Domine"/>
                <a:cs typeface="Domine"/>
                <a:sym typeface="Domine"/>
              </a:rPr>
              <a:t>From the Courtroom to the Classroom: </a:t>
            </a:r>
            <a:r>
              <a:rPr b="0" baseline="0" i="1" lang="en-US" sz="3600" u="none" cap="none" strike="noStrike">
                <a:solidFill>
                  <a:srgbClr val="FF0000"/>
                </a:solidFill>
                <a:latin typeface="Domine"/>
                <a:ea typeface="Domine"/>
                <a:cs typeface="Domine"/>
                <a:sym typeface="Domine"/>
              </a:rPr>
              <a:t>Chicago v. Morales</a:t>
            </a:r>
          </a:p>
        </p:txBody>
      </p:sp>
      <p:pic>
        <p:nvPicPr>
          <p:cNvPr id="242" name="Shape 242"/>
          <p:cNvPicPr preferRelativeResize="0"/>
          <p:nvPr/>
        </p:nvPicPr>
        <p:blipFill rotWithShape="1">
          <a:blip r:embed="rId3">
            <a:alphaModFix/>
          </a:blip>
          <a:srcRect b="0" l="0" r="0" t="0"/>
          <a:stretch/>
        </p:blipFill>
        <p:spPr>
          <a:xfrm>
            <a:off x="3733800" y="3416300"/>
            <a:ext cx="2119312" cy="2743199"/>
          </a:xfrm>
          <a:prstGeom prst="rect">
            <a:avLst/>
          </a:prstGeom>
          <a:noFill/>
          <a:ln>
            <a:noFill/>
          </a:ln>
        </p:spPr>
      </p:pic>
      <p:pic>
        <p:nvPicPr>
          <p:cNvPr id="243" name="Shape 243"/>
          <p:cNvPicPr preferRelativeResize="0"/>
          <p:nvPr/>
        </p:nvPicPr>
        <p:blipFill rotWithShape="1">
          <a:blip r:embed="rId3">
            <a:alphaModFix/>
          </a:blip>
          <a:srcRect b="0" l="0" r="0" t="0"/>
          <a:stretch/>
        </p:blipFill>
        <p:spPr>
          <a:xfrm>
            <a:off x="3290887" y="3416300"/>
            <a:ext cx="2119312" cy="2743199"/>
          </a:xfrm>
          <a:prstGeom prst="rect">
            <a:avLst/>
          </a:prstGeom>
          <a:noFill/>
          <a:ln>
            <a:noFill/>
          </a:ln>
        </p:spPr>
      </p:pic>
      <p:pic>
        <p:nvPicPr>
          <p:cNvPr id="244" name="Shape 244"/>
          <p:cNvPicPr preferRelativeResize="0"/>
          <p:nvPr/>
        </p:nvPicPr>
        <p:blipFill rotWithShape="1">
          <a:blip r:embed="rId3">
            <a:alphaModFix/>
          </a:blip>
          <a:srcRect b="0" l="0" r="0" t="0"/>
          <a:stretch/>
        </p:blipFill>
        <p:spPr>
          <a:xfrm>
            <a:off x="3519487" y="3416300"/>
            <a:ext cx="2119312" cy="2743199"/>
          </a:xfrm>
          <a:prstGeom prst="rect">
            <a:avLst/>
          </a:prstGeom>
          <a:noFill/>
          <a:ln>
            <a:noFill/>
          </a:ln>
        </p:spPr>
      </p:pic>
      <p:sp>
        <p:nvSpPr>
          <p:cNvPr id="245" name="Shape 245"/>
          <p:cNvSpPr txBox="1"/>
          <p:nvPr/>
        </p:nvSpPr>
        <p:spPr>
          <a:xfrm>
            <a:off x="1066800" y="2667000"/>
            <a:ext cx="7010400" cy="641350"/>
          </a:xfrm>
          <a:prstGeom prst="rect">
            <a:avLst/>
          </a:prstGeom>
          <a:solidFill>
            <a:srgbClr val="000066"/>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F0000"/>
              </a:buClr>
              <a:buSzPct val="25000"/>
              <a:buFont typeface="Tahoma"/>
              <a:buNone/>
            </a:pPr>
            <a:r>
              <a:rPr b="0" baseline="0" i="0" lang="en-US" sz="2000" u="none" cap="none" strike="noStrike">
                <a:solidFill>
                  <a:srgbClr val="FF0000"/>
                </a:solidFill>
                <a:latin typeface="Tahoma"/>
                <a:ea typeface="Tahoma"/>
                <a:cs typeface="Tahoma"/>
                <a:sym typeface="Tahoma"/>
              </a:rPr>
              <a:t>Special thanks to John Kronstadt, member of CRF Board of Directors, for inspiration and input.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6600"/>
        </a:solidFill>
      </p:bgPr>
    </p:bg>
    <p:spTree>
      <p:nvGrpSpPr>
        <p:cNvPr id="39" name="Shape 39"/>
        <p:cNvGrpSpPr/>
        <p:nvPr/>
      </p:nvGrpSpPr>
      <p:grpSpPr>
        <a:xfrm>
          <a:off x="0" y="0"/>
          <a:ext cx="0" cy="0"/>
          <a:chOff x="0" y="0"/>
          <a:chExt cx="0" cy="0"/>
        </a:xfrm>
      </p:grpSpPr>
      <p:pic>
        <p:nvPicPr>
          <p:cNvPr id="40" name="Shape 40"/>
          <p:cNvPicPr preferRelativeResize="0"/>
          <p:nvPr/>
        </p:nvPicPr>
        <p:blipFill rotWithShape="1">
          <a:blip r:embed="rId3">
            <a:alphaModFix/>
          </a:blip>
          <a:srcRect b="0" l="0" r="0" t="0"/>
          <a:stretch/>
        </p:blipFill>
        <p:spPr>
          <a:xfrm>
            <a:off x="1524000" y="685800"/>
            <a:ext cx="6248399" cy="4124325"/>
          </a:xfrm>
          <a:prstGeom prst="rect">
            <a:avLst/>
          </a:prstGeom>
          <a:noFill/>
          <a:ln>
            <a:noFill/>
          </a:ln>
        </p:spPr>
      </p:pic>
      <p:sp>
        <p:nvSpPr>
          <p:cNvPr id="41" name="Shape 41"/>
          <p:cNvSpPr txBox="1"/>
          <p:nvPr/>
        </p:nvSpPr>
        <p:spPr>
          <a:xfrm>
            <a:off x="533400" y="90486"/>
            <a:ext cx="35052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Merriweather"/>
              <a:buNone/>
            </a:pPr>
            <a:r>
              <a:rPr b="1" baseline="0" i="0" lang="en-US" sz="2800" u="none" cap="none" strike="noStrike">
                <a:solidFill>
                  <a:schemeClr val="lt1"/>
                </a:solidFill>
                <a:latin typeface="Merriweather"/>
                <a:ea typeface="Merriweather"/>
                <a:cs typeface="Merriweather"/>
                <a:sym typeface="Merriweather"/>
              </a:rPr>
              <a:t>Who makes laws?</a:t>
            </a:r>
          </a:p>
        </p:txBody>
      </p:sp>
      <p:sp>
        <p:nvSpPr>
          <p:cNvPr id="42" name="Shape 42"/>
          <p:cNvSpPr txBox="1"/>
          <p:nvPr/>
        </p:nvSpPr>
        <p:spPr>
          <a:xfrm>
            <a:off x="685800" y="4711700"/>
            <a:ext cx="8001000" cy="15525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Merriweather"/>
              <a:buNone/>
            </a:pPr>
            <a:r>
              <a:rPr b="0" baseline="0" i="0" lang="en-US" sz="2400" u="none" cap="none" strike="noStrike">
                <a:solidFill>
                  <a:schemeClr val="lt1"/>
                </a:solidFill>
                <a:latin typeface="Merriweather"/>
                <a:ea typeface="Merriweather"/>
                <a:cs typeface="Merriweather"/>
                <a:sym typeface="Merriweather"/>
              </a:rPr>
              <a:t>Laws in our country can be enacted by Congress, state legislatures, and even local governing bodies. For example, many public school districts have their own governing body called a school board. It makes the rules for their schools.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7" name="Shape 47"/>
        <p:cNvGrpSpPr/>
        <p:nvPr/>
      </p:nvGrpSpPr>
      <p:grpSpPr>
        <a:xfrm>
          <a:off x="0" y="0"/>
          <a:ext cx="0" cy="0"/>
          <a:chOff x="0" y="0"/>
          <a:chExt cx="0" cy="0"/>
        </a:xfrm>
      </p:grpSpPr>
      <p:pic>
        <p:nvPicPr>
          <p:cNvPr id="48" name="Shape 48"/>
          <p:cNvPicPr preferRelativeResize="0"/>
          <p:nvPr/>
        </p:nvPicPr>
        <p:blipFill rotWithShape="1">
          <a:blip r:embed="rId3">
            <a:alphaModFix/>
          </a:blip>
          <a:srcRect b="0" l="0" r="0" t="0"/>
          <a:stretch/>
        </p:blipFill>
        <p:spPr>
          <a:xfrm>
            <a:off x="152400" y="815975"/>
            <a:ext cx="8839199" cy="5889624"/>
          </a:xfrm>
          <a:prstGeom prst="rect">
            <a:avLst/>
          </a:prstGeom>
          <a:noFill/>
          <a:ln>
            <a:noFill/>
          </a:ln>
        </p:spPr>
      </p:pic>
      <p:sp>
        <p:nvSpPr>
          <p:cNvPr id="49" name="Shape 49"/>
          <p:cNvSpPr txBox="1"/>
          <p:nvPr/>
        </p:nvSpPr>
        <p:spPr>
          <a:xfrm>
            <a:off x="990600" y="152400"/>
            <a:ext cx="7162799" cy="8223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AEAEA"/>
              </a:buClr>
              <a:buSzPct val="25000"/>
              <a:buFont typeface="Times New Roman"/>
              <a:buNone/>
            </a:pPr>
            <a:r>
              <a:rPr b="1" baseline="0" i="0" lang="en-US" sz="2400" u="none" cap="none" strike="noStrike">
                <a:solidFill>
                  <a:srgbClr val="EAEAEA"/>
                </a:solidFill>
                <a:latin typeface="Times New Roman"/>
                <a:ea typeface="Times New Roman"/>
                <a:cs typeface="Times New Roman"/>
                <a:sym typeface="Times New Roman"/>
              </a:rPr>
              <a:t>All laws are subject to limits set in the Constitution and the Bill of Rights.</a:t>
            </a:r>
            <a:r>
              <a:rPr b="1" baseline="0" i="0" lang="en-US" sz="2400" u="none" cap="none" strike="noStrike">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15469" l="2970" r="2969" t="10781"/>
          <a:stretch/>
        </p:blipFill>
        <p:spPr>
          <a:xfrm>
            <a:off x="4038600" y="228600"/>
            <a:ext cx="4806949" cy="4776787"/>
          </a:xfrm>
          <a:prstGeom prst="rect">
            <a:avLst/>
          </a:prstGeom>
          <a:noFill/>
          <a:ln>
            <a:noFill/>
          </a:ln>
        </p:spPr>
      </p:pic>
      <p:sp>
        <p:nvSpPr>
          <p:cNvPr id="55" name="Shape 55"/>
          <p:cNvSpPr/>
          <p:nvPr/>
        </p:nvSpPr>
        <p:spPr>
          <a:xfrm>
            <a:off x="1828800" y="5410200"/>
            <a:ext cx="7315200" cy="1066799"/>
          </a:xfrm>
          <a:prstGeom prst="rect">
            <a:avLst/>
          </a:prstGeom>
          <a:solidFill>
            <a:schemeClr val="dk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56" name="Shape 56"/>
          <p:cNvSpPr txBox="1"/>
          <p:nvPr/>
        </p:nvSpPr>
        <p:spPr>
          <a:xfrm>
            <a:off x="76200" y="838200"/>
            <a:ext cx="3962399" cy="315912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FFF00"/>
              </a:buClr>
              <a:buSzPct val="25000"/>
              <a:buFont typeface="Garamond"/>
              <a:buNone/>
            </a:pPr>
            <a:r>
              <a:rPr b="0" baseline="0" i="0" lang="en-US" sz="3200" u="none" cap="none" strike="noStrike">
                <a:solidFill>
                  <a:srgbClr val="FFFF00"/>
                </a:solidFill>
                <a:latin typeface="Garamond"/>
                <a:ea typeface="Garamond"/>
                <a:cs typeface="Garamond"/>
                <a:sym typeface="Garamond"/>
              </a:rPr>
              <a:t>The Constitution and the Bill of Rights were written more than 200 years ago. Our country had gained its independence from the English crown.</a:t>
            </a:r>
            <a:r>
              <a:rPr b="0" baseline="0" i="0" lang="en-US" sz="2400" u="none" cap="none" strike="noStrike">
                <a:solidFill>
                  <a:srgbClr val="FFFF00"/>
                </a:solidFill>
                <a:latin typeface="Garamond"/>
                <a:ea typeface="Garamond"/>
                <a:cs typeface="Garamond"/>
                <a:sym typeface="Garamond"/>
              </a:rPr>
              <a:t>  </a:t>
            </a:r>
          </a:p>
        </p:txBody>
      </p:sp>
      <p:sp>
        <p:nvSpPr>
          <p:cNvPr id="57" name="Shape 57"/>
          <p:cNvSpPr txBox="1"/>
          <p:nvPr/>
        </p:nvSpPr>
        <p:spPr>
          <a:xfrm>
            <a:off x="152400" y="5029200"/>
            <a:ext cx="8915400" cy="12445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FFF00"/>
              </a:buClr>
              <a:buSzPct val="25000"/>
              <a:buFont typeface="Garamond"/>
              <a:buNone/>
            </a:pPr>
            <a:r>
              <a:rPr b="0" baseline="0" i="0" lang="en-US" sz="2800" u="none" cap="none" strike="noStrike">
                <a:solidFill>
                  <a:srgbClr val="FFFF00"/>
                </a:solidFill>
                <a:latin typeface="Garamond"/>
                <a:ea typeface="Garamond"/>
                <a:cs typeface="Garamond"/>
                <a:sym typeface="Garamond"/>
              </a:rPr>
              <a:t>To make sure Americans never again suffered from the tyranny of a monarchy, where all power resided in one person, the nation’s founders set up a system of checks and balances.</a:t>
            </a:r>
          </a:p>
        </p:txBody>
      </p:sp>
      <p:sp>
        <p:nvSpPr>
          <p:cNvPr id="58" name="Shape 58"/>
          <p:cNvSpPr txBox="1"/>
          <p:nvPr/>
        </p:nvSpPr>
        <p:spPr>
          <a:xfrm>
            <a:off x="-2438400" y="609600"/>
            <a:ext cx="5105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80808"/>
        </a:solidFill>
      </p:bgPr>
    </p:bg>
    <p:spTree>
      <p:nvGrpSpPr>
        <p:cNvPr id="62" name="Shape 62"/>
        <p:cNvGrpSpPr/>
        <p:nvPr/>
      </p:nvGrpSpPr>
      <p:grpSpPr>
        <a:xfrm>
          <a:off x="0" y="0"/>
          <a:ext cx="0" cy="0"/>
          <a:chOff x="0" y="0"/>
          <a:chExt cx="0" cy="0"/>
        </a:xfrm>
      </p:grpSpPr>
      <p:sp>
        <p:nvSpPr>
          <p:cNvPr id="63" name="Shape 63"/>
          <p:cNvSpPr txBox="1"/>
          <p:nvPr/>
        </p:nvSpPr>
        <p:spPr>
          <a:xfrm>
            <a:off x="152400" y="152400"/>
            <a:ext cx="6248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1" baseline="0" i="0" lang="en-US" sz="2400" u="none" cap="none" strike="noStrike">
                <a:solidFill>
                  <a:schemeClr val="lt1"/>
                </a:solidFill>
                <a:latin typeface="Times New Roman"/>
                <a:ea typeface="Times New Roman"/>
                <a:cs typeface="Times New Roman"/>
                <a:sym typeface="Times New Roman"/>
              </a:rPr>
              <a:t>Three Branches of Government</a:t>
            </a:r>
          </a:p>
        </p:txBody>
      </p:sp>
      <p:sp>
        <p:nvSpPr>
          <p:cNvPr id="64" name="Shape 64"/>
          <p:cNvSpPr txBox="1"/>
          <p:nvPr/>
        </p:nvSpPr>
        <p:spPr>
          <a:xfrm>
            <a:off x="762000" y="685800"/>
            <a:ext cx="7619999" cy="31226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 Constitution divides the powers of government among three branches: </a:t>
            </a:r>
          </a:p>
          <a:p>
            <a:pPr indent="0" lvl="0" marL="0" marR="0" rtl="0" algn="ctr">
              <a:lnSpc>
                <a:spcPct val="100000"/>
              </a:lnSpc>
              <a:spcBef>
                <a:spcPts val="1400"/>
              </a:spcBef>
              <a:spcAft>
                <a:spcPts val="0"/>
              </a:spcAft>
              <a:buClr>
                <a:srgbClr val="FF0000"/>
              </a:buClr>
              <a:buSzPct val="25000"/>
              <a:buFont typeface="Times New Roman"/>
              <a:buNone/>
            </a:pPr>
            <a:r>
              <a:rPr b="0" baseline="0" i="0" lang="en-US" sz="2800" u="none" cap="none" strike="noStrike">
                <a:solidFill>
                  <a:srgbClr val="FF0000"/>
                </a:solidFill>
                <a:latin typeface="Times New Roman"/>
                <a:ea typeface="Times New Roman"/>
                <a:cs typeface="Times New Roman"/>
                <a:sym typeface="Times New Roman"/>
              </a:rPr>
              <a:t>The executive (the president)</a:t>
            </a:r>
          </a:p>
          <a:p>
            <a:pPr indent="0" lvl="0" marL="0" marR="0" rtl="0" algn="ctr">
              <a:lnSpc>
                <a:spcPct val="80000"/>
              </a:lnSpc>
              <a:spcBef>
                <a:spcPts val="1400"/>
              </a:spcBef>
              <a:spcAft>
                <a:spcPts val="0"/>
              </a:spcAft>
              <a:buClr>
                <a:schemeClr val="lt1"/>
              </a:buClr>
              <a:buSzPct val="25000"/>
              <a:buFont typeface="Times New Roman"/>
              <a:buNone/>
            </a:pPr>
            <a:r>
              <a:rPr b="0" baseline="0" i="0" lang="en-US" sz="2800" u="none" cap="none" strike="noStrike">
                <a:solidFill>
                  <a:schemeClr val="lt1"/>
                </a:solidFill>
                <a:latin typeface="Times New Roman"/>
                <a:ea typeface="Times New Roman"/>
                <a:cs typeface="Times New Roman"/>
                <a:sym typeface="Times New Roman"/>
              </a:rPr>
              <a:t>The legislature (Congress)</a:t>
            </a:r>
            <a:r>
              <a:rPr b="0" baseline="0" i="0" lang="en-US" sz="2800" u="none" cap="none" strike="noStrike">
                <a:solidFill>
                  <a:srgbClr val="FFFF00"/>
                </a:solidFill>
                <a:latin typeface="Times New Roman"/>
                <a:ea typeface="Times New Roman"/>
                <a:cs typeface="Times New Roman"/>
                <a:sym typeface="Times New Roman"/>
              </a:rPr>
              <a:t> </a:t>
            </a:r>
          </a:p>
          <a:p>
            <a:pPr indent="0" lvl="0" marL="0" marR="0" rtl="0" algn="ctr">
              <a:lnSpc>
                <a:spcPct val="80000"/>
              </a:lnSpc>
              <a:spcBef>
                <a:spcPts val="1400"/>
              </a:spcBef>
              <a:spcAft>
                <a:spcPts val="0"/>
              </a:spcAft>
              <a:buClr>
                <a:srgbClr val="6699FF"/>
              </a:buClr>
              <a:buSzPct val="25000"/>
              <a:buFont typeface="Times New Roman"/>
              <a:buNone/>
            </a:pPr>
            <a:r>
              <a:rPr b="0" baseline="0" i="0" lang="en-US" sz="2800" u="none" cap="none" strike="noStrike">
                <a:solidFill>
                  <a:srgbClr val="6699FF"/>
                </a:solidFill>
                <a:latin typeface="Times New Roman"/>
                <a:ea typeface="Times New Roman"/>
                <a:cs typeface="Times New Roman"/>
                <a:sym typeface="Times New Roman"/>
              </a:rPr>
              <a:t>The judiciary (the Supreme Court)</a:t>
            </a:r>
          </a:p>
          <a:p>
            <a:pPr indent="0" lvl="0" marL="0" marR="0" rtl="0" algn="ctr">
              <a:lnSpc>
                <a:spcPct val="100000"/>
              </a:lnSpc>
              <a:spcBef>
                <a:spcPts val="120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Each branch serves as a check and balance on the others. </a:t>
            </a:r>
          </a:p>
        </p:txBody>
      </p:sp>
      <p:pic>
        <p:nvPicPr>
          <p:cNvPr id="65" name="Shape 65"/>
          <p:cNvPicPr preferRelativeResize="0"/>
          <p:nvPr/>
        </p:nvPicPr>
        <p:blipFill rotWithShape="1">
          <a:blip r:embed="rId3">
            <a:alphaModFix/>
          </a:blip>
          <a:srcRect b="0" l="0" r="0" t="0"/>
          <a:stretch/>
        </p:blipFill>
        <p:spPr>
          <a:xfrm>
            <a:off x="3124200" y="3886200"/>
            <a:ext cx="3048000" cy="2887661"/>
          </a:xfrm>
          <a:prstGeom prst="rect">
            <a:avLst/>
          </a:prstGeom>
          <a:noFill/>
          <a:ln cap="flat" cmpd="sng" w="28575">
            <a:solidFill>
              <a:srgbClr val="FFFFFF"/>
            </a:solidFill>
            <a:prstDash val="solid"/>
            <a:miter/>
            <a:headEnd len="med" w="med" type="none"/>
            <a:tailEnd len="med" w="med" type="none"/>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42"/>
        </a:solidFill>
      </p:bgPr>
    </p:bg>
    <p:spTree>
      <p:nvGrpSpPr>
        <p:cNvPr id="69" name="Shape 69"/>
        <p:cNvGrpSpPr/>
        <p:nvPr/>
      </p:nvGrpSpPr>
      <p:grpSpPr>
        <a:xfrm>
          <a:off x="0" y="0"/>
          <a:ext cx="0" cy="0"/>
          <a:chOff x="0" y="0"/>
          <a:chExt cx="0" cy="0"/>
        </a:xfrm>
      </p:grpSpPr>
      <p:pic>
        <p:nvPicPr>
          <p:cNvPr id="70" name="Shape 70"/>
          <p:cNvPicPr preferRelativeResize="0"/>
          <p:nvPr/>
        </p:nvPicPr>
        <p:blipFill rotWithShape="1">
          <a:blip r:embed="rId3">
            <a:alphaModFix/>
          </a:blip>
          <a:srcRect b="0" l="0" r="0" t="0"/>
          <a:stretch/>
        </p:blipFill>
        <p:spPr>
          <a:xfrm>
            <a:off x="990600" y="533400"/>
            <a:ext cx="7315200" cy="4868862"/>
          </a:xfrm>
          <a:prstGeom prst="rect">
            <a:avLst/>
          </a:prstGeom>
          <a:noFill/>
          <a:ln>
            <a:noFill/>
          </a:ln>
        </p:spPr>
      </p:pic>
      <p:sp>
        <p:nvSpPr>
          <p:cNvPr id="71" name="Shape 71"/>
          <p:cNvSpPr txBox="1"/>
          <p:nvPr/>
        </p:nvSpPr>
        <p:spPr>
          <a:xfrm>
            <a:off x="-76200" y="5037137"/>
            <a:ext cx="9448800" cy="15160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lt1"/>
              </a:buClr>
              <a:buSzPct val="25000"/>
              <a:buFont typeface="Garamond"/>
              <a:buNone/>
            </a:pPr>
            <a:r>
              <a:rPr b="1" baseline="0" i="0" lang="en-US" sz="2400" u="none" cap="none" strike="noStrike">
                <a:solidFill>
                  <a:schemeClr val="lt1"/>
                </a:solidFill>
                <a:latin typeface="Garamond"/>
                <a:ea typeface="Garamond"/>
                <a:cs typeface="Garamond"/>
                <a:sym typeface="Garamond"/>
              </a:rPr>
              <a:t>The Constitution gives the federal government express powers. All other powers are reserved for state governments.   </a:t>
            </a:r>
          </a:p>
          <a:p>
            <a:pPr indent="0" lvl="0" marL="0" marR="0" rtl="0" algn="ctr">
              <a:lnSpc>
                <a:spcPct val="80000"/>
              </a:lnSpc>
              <a:spcBef>
                <a:spcPts val="1200"/>
              </a:spcBef>
              <a:spcAft>
                <a:spcPts val="0"/>
              </a:spcAft>
              <a:buClr>
                <a:schemeClr val="lt1"/>
              </a:buClr>
              <a:buSzPct val="25000"/>
              <a:buFont typeface="Garamond"/>
              <a:buNone/>
            </a:pPr>
            <a:r>
              <a:rPr b="1" baseline="0" i="0" lang="en-US" sz="2400" u="none" cap="none" strike="noStrike">
                <a:solidFill>
                  <a:schemeClr val="lt1"/>
                </a:solidFill>
                <a:latin typeface="Garamond"/>
                <a:ea typeface="Garamond"/>
                <a:cs typeface="Garamond"/>
                <a:sym typeface="Garamond"/>
              </a:rPr>
              <a:t>Further, the Constitution protects the liberties and rights of citizens from government intrusions. </a:t>
            </a:r>
          </a:p>
        </p:txBody>
      </p:sp>
      <p:sp>
        <p:nvSpPr>
          <p:cNvPr id="72" name="Shape 72"/>
          <p:cNvSpPr txBox="1"/>
          <p:nvPr/>
        </p:nvSpPr>
        <p:spPr>
          <a:xfrm>
            <a:off x="152400" y="0"/>
            <a:ext cx="43434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Garamond"/>
              <a:buNone/>
            </a:pPr>
            <a:r>
              <a:rPr b="1" baseline="0" i="0" lang="en-US" sz="2800" u="none" cap="none" strike="noStrike">
                <a:solidFill>
                  <a:schemeClr val="lt1"/>
                </a:solidFill>
                <a:latin typeface="Garamond"/>
                <a:ea typeface="Garamond"/>
                <a:cs typeface="Garamond"/>
                <a:sym typeface="Garamond"/>
              </a:rPr>
              <a:t>Federal versus State Power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6699"/>
        </a:solidFill>
      </p:bgPr>
    </p:bg>
    <p:spTree>
      <p:nvGrpSpPr>
        <p:cNvPr id="77" name="Shape 77"/>
        <p:cNvGrpSpPr/>
        <p:nvPr/>
      </p:nvGrpSpPr>
      <p:grpSpPr>
        <a:xfrm>
          <a:off x="0" y="0"/>
          <a:ext cx="0" cy="0"/>
          <a:chOff x="0" y="0"/>
          <a:chExt cx="0" cy="0"/>
        </a:xfrm>
      </p:grpSpPr>
      <p:sp>
        <p:nvSpPr>
          <p:cNvPr id="78" name="Shape 78"/>
          <p:cNvSpPr/>
          <p:nvPr/>
        </p:nvSpPr>
        <p:spPr>
          <a:xfrm>
            <a:off x="1143000" y="2362200"/>
            <a:ext cx="7010400" cy="2590800"/>
          </a:xfrm>
          <a:prstGeom prst="roundRect">
            <a:avLst>
              <a:gd fmla="val 16667" name="adj"/>
            </a:avLst>
          </a:prstGeom>
          <a:gradFill>
            <a:gsLst>
              <a:gs pos="0">
                <a:srgbClr val="0099CC"/>
              </a:gs>
              <a:gs pos="100000">
                <a:srgbClr val="2A8FBF"/>
              </a:gs>
            </a:gsLst>
            <a:lin ang="5400000" scaled="0"/>
          </a:gradFill>
          <a:ln cap="flat" cmpd="sng" w="38100">
            <a:solidFill>
              <a:srgbClr val="003366"/>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pic>
        <p:nvPicPr>
          <p:cNvPr id="79" name="Shape 79"/>
          <p:cNvPicPr preferRelativeResize="0"/>
          <p:nvPr/>
        </p:nvPicPr>
        <p:blipFill rotWithShape="1">
          <a:blip r:embed="rId3">
            <a:alphaModFix/>
          </a:blip>
          <a:srcRect b="0" l="0" r="0" t="0"/>
          <a:stretch/>
        </p:blipFill>
        <p:spPr>
          <a:xfrm>
            <a:off x="3998912" y="2454275"/>
            <a:ext cx="1487486" cy="2422525"/>
          </a:xfrm>
          <a:prstGeom prst="rect">
            <a:avLst/>
          </a:prstGeom>
          <a:noFill/>
          <a:ln>
            <a:noFill/>
          </a:ln>
        </p:spPr>
      </p:pic>
      <p:pic>
        <p:nvPicPr>
          <p:cNvPr id="80" name="Shape 80"/>
          <p:cNvPicPr preferRelativeResize="0"/>
          <p:nvPr/>
        </p:nvPicPr>
        <p:blipFill rotWithShape="1">
          <a:blip r:embed="rId4">
            <a:alphaModFix/>
          </a:blip>
          <a:srcRect b="0" l="0" r="0" t="0"/>
          <a:stretch/>
        </p:blipFill>
        <p:spPr>
          <a:xfrm>
            <a:off x="1600200" y="3486150"/>
            <a:ext cx="2057400" cy="1162049"/>
          </a:xfrm>
          <a:prstGeom prst="rect">
            <a:avLst/>
          </a:prstGeom>
          <a:noFill/>
          <a:ln>
            <a:noFill/>
          </a:ln>
        </p:spPr>
      </p:pic>
      <p:pic>
        <p:nvPicPr>
          <p:cNvPr id="81" name="Shape 81"/>
          <p:cNvPicPr preferRelativeResize="0"/>
          <p:nvPr/>
        </p:nvPicPr>
        <p:blipFill rotWithShape="1">
          <a:blip r:embed="rId5">
            <a:alphaModFix/>
          </a:blip>
          <a:srcRect b="0" l="0" r="0" t="0"/>
          <a:stretch/>
        </p:blipFill>
        <p:spPr>
          <a:xfrm>
            <a:off x="5927725" y="3200400"/>
            <a:ext cx="1463675" cy="1524000"/>
          </a:xfrm>
          <a:prstGeom prst="rect">
            <a:avLst/>
          </a:prstGeom>
          <a:noFill/>
          <a:ln>
            <a:noFill/>
          </a:ln>
        </p:spPr>
      </p:pic>
      <p:sp>
        <p:nvSpPr>
          <p:cNvPr id="82" name="Shape 82"/>
          <p:cNvSpPr txBox="1"/>
          <p:nvPr/>
        </p:nvSpPr>
        <p:spPr>
          <a:xfrm>
            <a:off x="152400" y="117475"/>
            <a:ext cx="44195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AEAEA"/>
              </a:buClr>
              <a:buSzPct val="25000"/>
              <a:buFont typeface="Times New Roman"/>
              <a:buNone/>
            </a:pPr>
            <a:r>
              <a:rPr b="1" baseline="0" i="0" lang="en-US" sz="3200" u="none" cap="none" strike="noStrike">
                <a:solidFill>
                  <a:srgbClr val="EAEAEA"/>
                </a:solidFill>
                <a:latin typeface="Times New Roman"/>
                <a:ea typeface="Times New Roman"/>
                <a:cs typeface="Times New Roman"/>
                <a:sym typeface="Times New Roman"/>
              </a:rPr>
              <a:t>Individual Rights</a:t>
            </a:r>
          </a:p>
        </p:txBody>
      </p:sp>
      <p:sp>
        <p:nvSpPr>
          <p:cNvPr id="83" name="Shape 83"/>
          <p:cNvSpPr txBox="1"/>
          <p:nvPr/>
        </p:nvSpPr>
        <p:spPr>
          <a:xfrm>
            <a:off x="457200" y="781050"/>
            <a:ext cx="8229600" cy="1373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0" baseline="0" i="0" lang="en-US" sz="2800" u="none" cap="none" strike="noStrike">
                <a:solidFill>
                  <a:schemeClr val="lt1"/>
                </a:solidFill>
                <a:latin typeface="Times New Roman"/>
                <a:ea typeface="Times New Roman"/>
                <a:cs typeface="Times New Roman"/>
                <a:sym typeface="Times New Roman"/>
              </a:rPr>
              <a:t>For example, the First Amendment gives individuals the freedom to speak, to associate with others, and to practice the religion of their choice.</a:t>
            </a:r>
            <a:r>
              <a:rPr b="0" baseline="0" i="0" lang="en-US" sz="2800" u="none" cap="none" strike="noStrike">
                <a:solidFill>
                  <a:schemeClr val="dk1"/>
                </a:solidFill>
                <a:latin typeface="Times New Roman"/>
                <a:ea typeface="Times New Roman"/>
                <a:cs typeface="Times New Roman"/>
                <a:sym typeface="Times New Roman"/>
              </a:rPr>
              <a:t>  </a:t>
            </a:r>
          </a:p>
        </p:txBody>
      </p:sp>
      <p:sp>
        <p:nvSpPr>
          <p:cNvPr id="84" name="Shape 84"/>
          <p:cNvSpPr txBox="1"/>
          <p:nvPr/>
        </p:nvSpPr>
        <p:spPr>
          <a:xfrm>
            <a:off x="304800" y="4951412"/>
            <a:ext cx="8610599" cy="1373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Times New Roman"/>
              <a:buNone/>
            </a:pPr>
            <a:r>
              <a:rPr b="0" baseline="0" i="0" lang="en-US" sz="2800" u="none" cap="none" strike="noStrike">
                <a:solidFill>
                  <a:schemeClr val="lt1"/>
                </a:solidFill>
                <a:latin typeface="Times New Roman"/>
                <a:ea typeface="Times New Roman"/>
                <a:cs typeface="Times New Roman"/>
                <a:sym typeface="Times New Roman"/>
              </a:rPr>
              <a:t>That means, for example, that the Constitution bans the government from passing a law requiring every citizen to practice the same religion.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65"/>
            </a:gs>
            <a:gs pos="100000">
              <a:srgbClr val="0000CC"/>
            </a:gs>
          </a:gsLst>
          <a:lin ang="5400000" scaled="0"/>
        </a:gradFill>
      </p:bgPr>
    </p:bg>
    <p:spTree>
      <p:nvGrpSpPr>
        <p:cNvPr id="88" name="Shape 88"/>
        <p:cNvGrpSpPr/>
        <p:nvPr/>
      </p:nvGrpSpPr>
      <p:grpSpPr>
        <a:xfrm>
          <a:off x="0" y="0"/>
          <a:ext cx="0" cy="0"/>
          <a:chOff x="0" y="0"/>
          <a:chExt cx="0" cy="0"/>
        </a:xfrm>
      </p:grpSpPr>
      <p:sp>
        <p:nvSpPr>
          <p:cNvPr id="89" name="Shape 89"/>
          <p:cNvSpPr txBox="1"/>
          <p:nvPr/>
        </p:nvSpPr>
        <p:spPr>
          <a:xfrm>
            <a:off x="609600" y="685800"/>
            <a:ext cx="7924799"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Times New Roman"/>
              <a:buNone/>
            </a:pPr>
            <a:r>
              <a:rPr b="0" baseline="0" i="0" lang="en-US" sz="2400" u="none" cap="none" strike="noStrike">
                <a:solidFill>
                  <a:srgbClr val="FFFFFF"/>
                </a:solidFill>
                <a:latin typeface="Times New Roman"/>
                <a:ea typeface="Times New Roman"/>
                <a:cs typeface="Times New Roman"/>
                <a:sym typeface="Times New Roman"/>
              </a:rPr>
              <a:t>As citizens we have a right to speak freely. But there are limits to our free speech rights.  For example, we do not have a right to falsely scream “Fire!” in a crowded movie theater.  </a:t>
            </a:r>
          </a:p>
        </p:txBody>
      </p:sp>
      <p:sp>
        <p:nvSpPr>
          <p:cNvPr id="90" name="Shape 90"/>
          <p:cNvSpPr txBox="1"/>
          <p:nvPr/>
        </p:nvSpPr>
        <p:spPr>
          <a:xfrm>
            <a:off x="609600" y="2057400"/>
            <a:ext cx="7467600" cy="13700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8F8F8"/>
              </a:buClr>
              <a:buSzPct val="25000"/>
              <a:buFont typeface="Times New Roman"/>
              <a:buNone/>
            </a:pPr>
            <a:r>
              <a:rPr b="0" baseline="0" i="0" lang="en-US" sz="2400" u="none" cap="none" strike="noStrike">
                <a:solidFill>
                  <a:srgbClr val="F8F8F8"/>
                </a:solidFill>
                <a:latin typeface="Times New Roman"/>
                <a:ea typeface="Times New Roman"/>
                <a:cs typeface="Times New Roman"/>
                <a:sym typeface="Times New Roman"/>
              </a:rPr>
              <a:t>In that case, the right to speak freely is outweighed by the interest of the government in public safety.  </a:t>
            </a:r>
          </a:p>
          <a:p>
            <a:pPr indent="0" lvl="0" marL="0" marR="0" rtl="0" algn="l">
              <a:lnSpc>
                <a:spcPct val="100000"/>
              </a:lnSpc>
              <a:spcBef>
                <a:spcPts val="1200"/>
              </a:spcBef>
              <a:spcAft>
                <a:spcPts val="0"/>
              </a:spcAft>
              <a:buClr>
                <a:srgbClr val="F8F8F8"/>
              </a:buClr>
              <a:buSzPct val="25000"/>
              <a:buFont typeface="Times New Roman"/>
              <a:buNone/>
            </a:pPr>
            <a:r>
              <a:rPr b="0" baseline="0" i="0" lang="en-US" sz="2400" u="none" cap="none" strike="noStrike">
                <a:solidFill>
                  <a:srgbClr val="F8F8F8"/>
                </a:solidFill>
                <a:latin typeface="Times New Roman"/>
                <a:ea typeface="Times New Roman"/>
                <a:cs typeface="Times New Roman"/>
                <a:sym typeface="Times New Roman"/>
              </a:rPr>
              <a:t>Not all cases are that clear.  </a:t>
            </a:r>
          </a:p>
        </p:txBody>
      </p:sp>
      <p:sp>
        <p:nvSpPr>
          <p:cNvPr id="91" name="Shape 91"/>
          <p:cNvSpPr txBox="1"/>
          <p:nvPr/>
        </p:nvSpPr>
        <p:spPr>
          <a:xfrm>
            <a:off x="304800" y="228600"/>
            <a:ext cx="6019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baseline="0" i="0" lang="en-US" sz="2400" u="none" cap="none" strike="noStrike">
                <a:solidFill>
                  <a:schemeClr val="lt1"/>
                </a:solidFill>
                <a:latin typeface="Times New Roman"/>
                <a:ea typeface="Times New Roman"/>
                <a:cs typeface="Times New Roman"/>
                <a:sym typeface="Times New Roman"/>
              </a:rPr>
              <a:t>These Rights Are Not Absolute</a:t>
            </a:r>
          </a:p>
        </p:txBody>
      </p:sp>
      <p:pic>
        <p:nvPicPr>
          <p:cNvPr id="92" name="Shape 92"/>
          <p:cNvPicPr preferRelativeResize="0"/>
          <p:nvPr/>
        </p:nvPicPr>
        <p:blipFill rotWithShape="1">
          <a:blip r:embed="rId3">
            <a:alphaModFix/>
          </a:blip>
          <a:srcRect b="0" l="0" r="0" t="0"/>
          <a:stretch/>
        </p:blipFill>
        <p:spPr>
          <a:xfrm>
            <a:off x="5410200" y="2947986"/>
            <a:ext cx="3135312" cy="3452811"/>
          </a:xfrm>
          <a:prstGeom prst="rect">
            <a:avLst/>
          </a:prstGeom>
          <a:noFill/>
          <a:ln>
            <a:noFill/>
          </a:ln>
        </p:spPr>
      </p:pic>
      <p:sp>
        <p:nvSpPr>
          <p:cNvPr id="93" name="Shape 93"/>
          <p:cNvSpPr txBox="1"/>
          <p:nvPr/>
        </p:nvSpPr>
        <p:spPr>
          <a:xfrm>
            <a:off x="609600" y="3873500"/>
            <a:ext cx="4800600"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DDDDD"/>
              </a:buClr>
              <a:buSzPct val="25000"/>
              <a:buFont typeface="Times New Roman"/>
              <a:buNone/>
            </a:pPr>
            <a:r>
              <a:rPr b="0" baseline="0" i="0" lang="en-US" sz="2400" u="none" cap="none" strike="noStrike">
                <a:solidFill>
                  <a:srgbClr val="DDDDDD"/>
                </a:solidFill>
                <a:latin typeface="Times New Roman"/>
                <a:ea typeface="Times New Roman"/>
                <a:cs typeface="Times New Roman"/>
                <a:sym typeface="Times New Roman"/>
              </a:rPr>
              <a:t>The job of balancing the needs and concerns of the government with the rights of individuals outlined in the Constitution and the Bill of Rights falls to our nation’s courts.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