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8" r:id="rId2"/>
  </p:sldMasterIdLst>
  <p:notesMasterIdLst>
    <p:notesMasterId r:id="rId35"/>
  </p:notesMasterIdLst>
  <p:handoutMasterIdLst>
    <p:handoutMasterId r:id="rId36"/>
  </p:handoutMasterIdLst>
  <p:sldIdLst>
    <p:sldId id="369" r:id="rId3"/>
    <p:sldId id="406" r:id="rId4"/>
    <p:sldId id="447" r:id="rId5"/>
    <p:sldId id="454" r:id="rId6"/>
    <p:sldId id="416" r:id="rId7"/>
    <p:sldId id="456" r:id="rId8"/>
    <p:sldId id="417" r:id="rId9"/>
    <p:sldId id="465" r:id="rId10"/>
    <p:sldId id="418" r:id="rId11"/>
    <p:sldId id="462" r:id="rId12"/>
    <p:sldId id="452"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Lst>
  <p:sldSz cx="9144000" cy="6858000" type="screen4x3"/>
  <p:notesSz cx="6881813" cy="9296400"/>
  <p:defaultTextStyle>
    <a:defPPr>
      <a:defRPr lang="en-US"/>
    </a:defPPr>
    <a:lvl1pPr algn="l" rtl="0" eaLnBrk="0" fontAlgn="base" hangingPunct="0">
      <a:spcBef>
        <a:spcPct val="0"/>
      </a:spcBef>
      <a:spcAft>
        <a:spcPct val="0"/>
      </a:spcAft>
      <a:defRPr sz="2800" i="1" kern="1200">
        <a:solidFill>
          <a:schemeClr val="tx1"/>
        </a:solidFill>
        <a:latin typeface="Arial Black" pitchFamily="34" charset="0"/>
        <a:ea typeface="+mn-ea"/>
        <a:cs typeface="Arial" charset="0"/>
      </a:defRPr>
    </a:lvl1pPr>
    <a:lvl2pPr marL="4572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2pPr>
    <a:lvl3pPr marL="9144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3pPr>
    <a:lvl4pPr marL="13716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4pPr>
    <a:lvl5pPr marL="18288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5pPr>
    <a:lvl6pPr marL="2286000" algn="l" defTabSz="914400" rtl="0" eaLnBrk="1" latinLnBrk="0" hangingPunct="1">
      <a:defRPr sz="2800" i="1" kern="1200">
        <a:solidFill>
          <a:schemeClr val="tx1"/>
        </a:solidFill>
        <a:latin typeface="Arial Black" pitchFamily="34" charset="0"/>
        <a:ea typeface="+mn-ea"/>
        <a:cs typeface="Arial" charset="0"/>
      </a:defRPr>
    </a:lvl6pPr>
    <a:lvl7pPr marL="2743200" algn="l" defTabSz="914400" rtl="0" eaLnBrk="1" latinLnBrk="0" hangingPunct="1">
      <a:defRPr sz="2800" i="1" kern="1200">
        <a:solidFill>
          <a:schemeClr val="tx1"/>
        </a:solidFill>
        <a:latin typeface="Arial Black" pitchFamily="34" charset="0"/>
        <a:ea typeface="+mn-ea"/>
        <a:cs typeface="Arial" charset="0"/>
      </a:defRPr>
    </a:lvl7pPr>
    <a:lvl8pPr marL="3200400" algn="l" defTabSz="914400" rtl="0" eaLnBrk="1" latinLnBrk="0" hangingPunct="1">
      <a:defRPr sz="2800" i="1" kern="1200">
        <a:solidFill>
          <a:schemeClr val="tx1"/>
        </a:solidFill>
        <a:latin typeface="Arial Black" pitchFamily="34" charset="0"/>
        <a:ea typeface="+mn-ea"/>
        <a:cs typeface="Arial" charset="0"/>
      </a:defRPr>
    </a:lvl8pPr>
    <a:lvl9pPr marL="3657600" algn="l" defTabSz="914400" rtl="0" eaLnBrk="1" latinLnBrk="0" hangingPunct="1">
      <a:defRPr sz="2800" i="1"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000066"/>
    <a:srgbClr val="A31A7E"/>
    <a:srgbClr val="C0C0C0"/>
    <a:srgbClr val="3366CC"/>
    <a:srgbClr val="A50021"/>
    <a:srgbClr val="5E6A71"/>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84129" autoAdjust="0"/>
  </p:normalViewPr>
  <p:slideViewPr>
    <p:cSldViewPr>
      <p:cViewPr>
        <p:scale>
          <a:sx n="60" d="100"/>
          <a:sy n="60" d="100"/>
        </p:scale>
        <p:origin x="-1674"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44"/>
    </p:cViewPr>
  </p:notesTextViewPr>
  <p:sorterViewPr>
    <p:cViewPr>
      <p:scale>
        <a:sx n="107" d="100"/>
        <a:sy n="107" d="100"/>
      </p:scale>
      <p:origin x="0" y="11386"/>
    </p:cViewPr>
  </p:sorterViewPr>
  <p:notesViewPr>
    <p:cSldViewPr>
      <p:cViewPr>
        <p:scale>
          <a:sx n="75" d="100"/>
          <a:sy n="75" d="100"/>
        </p:scale>
        <p:origin x="-936" y="64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algn="r" defTabSz="925513" eaLnBrk="1" hangingPunct="1">
              <a:defRPr sz="1200" i="0">
                <a:latin typeface="Times New Roman" pitchFamily="18" charset="0"/>
                <a:cs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algn="r" defTabSz="925513" eaLnBrk="1" hangingPunct="1">
              <a:defRPr sz="1200" i="0">
                <a:latin typeface="Times New Roman" pitchFamily="18" charset="0"/>
              </a:defRPr>
            </a:lvl1pPr>
          </a:lstStyle>
          <a:p>
            <a:fld id="{F30BF02E-B19C-4E84-8C5C-DCB53ACE6E64}" type="slidenum">
              <a:rPr lang="en-US" altLang="en-US"/>
              <a:pPr/>
              <a:t>‹#›</a:t>
            </a:fld>
            <a:endParaRPr lang="en-US" altLang="en-US"/>
          </a:p>
        </p:txBody>
      </p:sp>
    </p:spTree>
    <p:extLst>
      <p:ext uri="{BB962C8B-B14F-4D97-AF65-F5344CB8AC3E}">
        <p14:creationId xmlns:p14="http://schemas.microsoft.com/office/powerpoint/2010/main" val="2729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19459" name="Rectangle 3"/>
          <p:cNvSpPr>
            <a:spLocks noGrp="1" noChangeArrowheads="1"/>
          </p:cNvSpPr>
          <p:nvPr>
            <p:ph type="dt" idx="1"/>
          </p:nvPr>
        </p:nvSpPr>
        <p:spPr bwMode="auto">
          <a:xfrm>
            <a:off x="389890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algn="r" defTabSz="925513" eaLnBrk="1" hangingPunct="1">
              <a:defRPr sz="1200" i="0">
                <a:latin typeface="Times New Roman" pitchFamily="18" charset="0"/>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algn="r" defTabSz="925513" eaLnBrk="1" hangingPunct="1">
              <a:defRPr sz="1200" i="0">
                <a:latin typeface="Times New Roman" pitchFamily="18" charset="0"/>
              </a:defRPr>
            </a:lvl1pPr>
          </a:lstStyle>
          <a:p>
            <a:fld id="{D5B00EE6-96AA-4151-BA8A-950C68BC39DC}" type="slidenum">
              <a:rPr lang="en-US" altLang="en-US"/>
              <a:pPr/>
              <a:t>‹#›</a:t>
            </a:fld>
            <a:endParaRPr lang="en-US" altLang="en-US"/>
          </a:p>
        </p:txBody>
      </p:sp>
    </p:spTree>
    <p:extLst>
      <p:ext uri="{BB962C8B-B14F-4D97-AF65-F5344CB8AC3E}">
        <p14:creationId xmlns:p14="http://schemas.microsoft.com/office/powerpoint/2010/main" val="1202559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itchFamily="18" charset="0"/>
              </a:defRPr>
            </a:lvl1pPr>
            <a:lvl2pPr marL="742950" indent="-285750" defTabSz="925513">
              <a:spcBef>
                <a:spcPct val="30000"/>
              </a:spcBef>
              <a:defRPr sz="1200">
                <a:solidFill>
                  <a:schemeClr val="tx1"/>
                </a:solidFill>
                <a:latin typeface="Times New Roman" pitchFamily="18" charset="0"/>
              </a:defRPr>
            </a:lvl2pPr>
            <a:lvl3pPr marL="1143000" indent="-228600" defTabSz="925513">
              <a:spcBef>
                <a:spcPct val="30000"/>
              </a:spcBef>
              <a:defRPr sz="1200">
                <a:solidFill>
                  <a:schemeClr val="tx1"/>
                </a:solidFill>
                <a:latin typeface="Times New Roman" pitchFamily="18" charset="0"/>
              </a:defRPr>
            </a:lvl3pPr>
            <a:lvl4pPr marL="1600200" indent="-228600" defTabSz="925513">
              <a:spcBef>
                <a:spcPct val="30000"/>
              </a:spcBef>
              <a:defRPr sz="1200">
                <a:solidFill>
                  <a:schemeClr val="tx1"/>
                </a:solidFill>
                <a:latin typeface="Times New Roman" pitchFamily="18" charset="0"/>
              </a:defRPr>
            </a:lvl4pPr>
            <a:lvl5pPr marL="2057400" indent="-228600" defTabSz="925513">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95E95-0389-4F7E-A2FC-FABD242666C7}" type="slidenum">
              <a:rPr lang="en-US" altLang="en-US"/>
              <a:pPr>
                <a:spcBef>
                  <a:spcPct val="0"/>
                </a:spcBef>
              </a:pPr>
              <a:t>1</a:t>
            </a:fld>
            <a:endParaRPr lang="en-US" altLang="en-US"/>
          </a:p>
        </p:txBody>
      </p:sp>
      <p:sp>
        <p:nvSpPr>
          <p:cNvPr id="8195"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6" tIns="46209" rIns="92416" bIns="46209" anchor="b"/>
          <a:lstStyle>
            <a:lvl1pPr defTabSz="925513">
              <a:spcBef>
                <a:spcPct val="30000"/>
              </a:spcBef>
              <a:defRPr sz="1200">
                <a:solidFill>
                  <a:schemeClr val="tx1"/>
                </a:solidFill>
                <a:latin typeface="Times New Roman" pitchFamily="18" charset="0"/>
              </a:defRPr>
            </a:lvl1pPr>
            <a:lvl2pPr marL="742950" indent="-285750" defTabSz="925513">
              <a:spcBef>
                <a:spcPct val="30000"/>
              </a:spcBef>
              <a:defRPr sz="1200">
                <a:solidFill>
                  <a:schemeClr val="tx1"/>
                </a:solidFill>
                <a:latin typeface="Times New Roman" pitchFamily="18" charset="0"/>
              </a:defRPr>
            </a:lvl2pPr>
            <a:lvl3pPr marL="1143000" indent="-228600" defTabSz="925513">
              <a:spcBef>
                <a:spcPct val="30000"/>
              </a:spcBef>
              <a:defRPr sz="1200">
                <a:solidFill>
                  <a:schemeClr val="tx1"/>
                </a:solidFill>
                <a:latin typeface="Times New Roman" pitchFamily="18" charset="0"/>
              </a:defRPr>
            </a:lvl3pPr>
            <a:lvl4pPr marL="1600200" indent="-228600" defTabSz="925513">
              <a:spcBef>
                <a:spcPct val="30000"/>
              </a:spcBef>
              <a:defRPr sz="1200">
                <a:solidFill>
                  <a:schemeClr val="tx1"/>
                </a:solidFill>
                <a:latin typeface="Times New Roman" pitchFamily="18" charset="0"/>
              </a:defRPr>
            </a:lvl4pPr>
            <a:lvl5pPr marL="2057400" indent="-228600" defTabSz="925513">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17FAC86-8A04-4426-9A50-26E03DEDE3AF}" type="slidenum">
              <a:rPr lang="en-US" altLang="en-US" i="0"/>
              <a:pPr algn="r" eaLnBrk="1" hangingPunct="1">
                <a:spcBef>
                  <a:spcPct val="0"/>
                </a:spcBef>
              </a:pPr>
              <a:t>1</a:t>
            </a:fld>
            <a:endParaRPr lang="en-US" altLang="en-US" i="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6" tIns="46209" rIns="92416" bIns="46209"/>
          <a:lstStyle/>
          <a:p>
            <a:r>
              <a:rPr lang="en-US" dirty="0" smtClean="0"/>
              <a:t>So what’s this webinar all about?  The name of this webinar is </a:t>
            </a:r>
            <a:r>
              <a:rPr lang="en-US" b="1" dirty="0" smtClean="0"/>
              <a:t>How</a:t>
            </a:r>
            <a:r>
              <a:rPr lang="en-US" b="1" baseline="0" dirty="0" smtClean="0"/>
              <a:t> to Prepare a Team for Mock </a:t>
            </a:r>
            <a:r>
              <a:rPr lang="en-US" b="1" baseline="0" dirty="0" smtClean="0"/>
              <a:t>Trial</a:t>
            </a:r>
            <a:r>
              <a:rPr lang="en-US" baseline="0" dirty="0" smtClean="0"/>
              <a:t>. This </a:t>
            </a:r>
            <a:r>
              <a:rPr lang="en-US" baseline="0" dirty="0" smtClean="0"/>
              <a:t>webinar is </a:t>
            </a:r>
            <a:r>
              <a:rPr lang="en-US" dirty="0" smtClean="0"/>
              <a:t>intended for</a:t>
            </a:r>
            <a:r>
              <a:rPr lang="en-US" baseline="0" dirty="0" smtClean="0"/>
              <a:t> coaches</a:t>
            </a:r>
            <a:r>
              <a:rPr lang="en-US" dirty="0" smtClean="0"/>
              <a:t> who are </a:t>
            </a:r>
            <a:r>
              <a:rPr lang="en-US" b="1" dirty="0" smtClean="0"/>
              <a:t>new</a:t>
            </a:r>
            <a:r>
              <a:rPr lang="en-US" dirty="0" smtClean="0"/>
              <a:t> to mock trial and are looking for an </a:t>
            </a:r>
            <a:r>
              <a:rPr lang="en-US" b="1" dirty="0" smtClean="0"/>
              <a:t>overview</a:t>
            </a:r>
            <a:r>
              <a:rPr lang="en-US" dirty="0" smtClean="0"/>
              <a:t> of</a:t>
            </a:r>
            <a:r>
              <a:rPr lang="en-US" baseline="0" dirty="0" smtClean="0"/>
              <a:t> how to prepare your team for the California Mock Trial </a:t>
            </a:r>
            <a:r>
              <a:rPr lang="en-US" baseline="0" dirty="0" smtClean="0"/>
              <a:t>Competition. Preparing </a:t>
            </a:r>
            <a:r>
              <a:rPr lang="en-US" baseline="0" dirty="0" smtClean="0"/>
              <a:t>a team for the mock trial competition may seem like a daunting task, particularly to those of you who are new to mock trial. The </a:t>
            </a:r>
            <a:r>
              <a:rPr lang="en-US" dirty="0" smtClean="0"/>
              <a:t>goal of this webinar is to provide </a:t>
            </a:r>
            <a:r>
              <a:rPr lang="en-US" baseline="0" dirty="0" smtClean="0"/>
              <a:t>some framework </a:t>
            </a:r>
            <a:r>
              <a:rPr lang="en-US" dirty="0" smtClean="0"/>
              <a:t>to you as you begin your preparations </a:t>
            </a:r>
            <a:r>
              <a:rPr lang="en-US" baseline="0" dirty="0" smtClean="0"/>
              <a:t>for your county competition.</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Now, as mock trial is a timed competition, there are certain time constraints on the direct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direct examination, including re-direct examination, of all 4 witnesses on a side is limited to 14 minutes </a:t>
            </a:r>
            <a:r>
              <a:rPr lang="en-US" sz="1200" kern="1200" dirty="0" smtClean="0">
                <a:solidFill>
                  <a:schemeClr val="tx1"/>
                </a:solidFill>
                <a:effectLst/>
                <a:latin typeface="Times New Roman" pitchFamily="18" charset="0"/>
                <a:ea typeface="+mn-ea"/>
                <a:cs typeface="+mn-cs"/>
              </a:rPr>
              <a:t>total. I </a:t>
            </a:r>
            <a:r>
              <a:rPr lang="en-US" sz="1200" kern="1200" dirty="0" smtClean="0">
                <a:solidFill>
                  <a:schemeClr val="tx1"/>
                </a:solidFill>
                <a:effectLst/>
                <a:latin typeface="Times New Roman" pitchFamily="18" charset="0"/>
                <a:ea typeface="+mn-ea"/>
                <a:cs typeface="+mn-cs"/>
              </a:rPr>
              <a:t>suspect you’ll find that one of the most challenging things for your students when writing their directs will be staying within this </a:t>
            </a:r>
            <a:r>
              <a:rPr lang="en-US" sz="1200" kern="1200" dirty="0" smtClean="0">
                <a:solidFill>
                  <a:schemeClr val="tx1"/>
                </a:solidFill>
                <a:effectLst/>
                <a:latin typeface="Times New Roman" pitchFamily="18" charset="0"/>
                <a:ea typeface="+mn-ea"/>
                <a:cs typeface="+mn-cs"/>
              </a:rPr>
              <a:t>timeframe. That’s </a:t>
            </a:r>
            <a:r>
              <a:rPr lang="en-US" sz="1200" kern="1200" dirty="0" smtClean="0">
                <a:solidFill>
                  <a:schemeClr val="tx1"/>
                </a:solidFill>
                <a:effectLst/>
                <a:latin typeface="Times New Roman" pitchFamily="18" charset="0"/>
                <a:ea typeface="+mn-ea"/>
                <a:cs typeface="+mn-cs"/>
              </a:rPr>
              <a:t>because the witness statements are full of information, much of it completely extraneous to the case, meaning it will not help you prove or disprove the charges against the defendant, and some of the information is completely objectionable, meaning it will not be accepted into evidence if the other side properly objects to </a:t>
            </a:r>
            <a:r>
              <a:rPr lang="en-US" sz="1200" kern="1200" dirty="0" smtClean="0">
                <a:solidFill>
                  <a:schemeClr val="tx1"/>
                </a:solidFill>
                <a:effectLst/>
                <a:latin typeface="Times New Roman" pitchFamily="18" charset="0"/>
                <a:ea typeface="+mn-ea"/>
                <a:cs typeface="+mn-cs"/>
              </a:rPr>
              <a:t>it. To </a:t>
            </a:r>
            <a:r>
              <a:rPr lang="en-US" sz="1200" kern="1200" dirty="0" smtClean="0">
                <a:solidFill>
                  <a:schemeClr val="tx1"/>
                </a:solidFill>
                <a:effectLst/>
                <a:latin typeface="Times New Roman" pitchFamily="18" charset="0"/>
                <a:ea typeface="+mn-ea"/>
                <a:cs typeface="+mn-cs"/>
              </a:rPr>
              <a:t>stay within time, and also to avoid sustained objections to your exams, it’s important for your students to CUT the extraneous and objectionable information out of their directs. Also, to stay within time, your students should try to stay focused on why the witness is being called in the first place. To do this, they should refer back to the outline you created as a team on the evidence for and against each charge, and on what witness can testify to this </a:t>
            </a:r>
            <a:r>
              <a:rPr lang="en-US" sz="1200" kern="1200" dirty="0" smtClean="0">
                <a:solidFill>
                  <a:schemeClr val="tx1"/>
                </a:solidFill>
                <a:effectLst/>
                <a:latin typeface="Times New Roman" pitchFamily="18" charset="0"/>
                <a:ea typeface="+mn-ea"/>
                <a:cs typeface="+mn-cs"/>
              </a:rPr>
              <a:t>evidence. This </a:t>
            </a:r>
            <a:r>
              <a:rPr lang="en-US" sz="1200" kern="1200" dirty="0" smtClean="0">
                <a:solidFill>
                  <a:schemeClr val="tx1"/>
                </a:solidFill>
                <a:effectLst/>
                <a:latin typeface="Times New Roman" pitchFamily="18" charset="0"/>
                <a:ea typeface="+mn-ea"/>
                <a:cs typeface="+mn-cs"/>
              </a:rPr>
              <a:t>will help your students stay focused when writing their direct </a:t>
            </a:r>
            <a:r>
              <a:rPr lang="en-US" sz="1200" kern="1200" dirty="0" smtClean="0">
                <a:solidFill>
                  <a:schemeClr val="tx1"/>
                </a:solidFill>
                <a:effectLst/>
                <a:latin typeface="Times New Roman" pitchFamily="18" charset="0"/>
                <a:ea typeface="+mn-ea"/>
                <a:cs typeface="+mn-cs"/>
              </a:rPr>
              <a:t>examinations. Now</a:t>
            </a:r>
            <a:r>
              <a:rPr lang="en-US" sz="1200" kern="1200" dirty="0" smtClean="0">
                <a:solidFill>
                  <a:schemeClr val="tx1"/>
                </a:solidFill>
                <a:effectLst/>
                <a:latin typeface="Times New Roman" pitchFamily="18" charset="0"/>
                <a:ea typeface="+mn-ea"/>
                <a:cs typeface="+mn-cs"/>
              </a:rPr>
              <a:t>, as I stated, you only have 14 minutes total for all 4 directs and any re-directs you may want to </a:t>
            </a:r>
            <a:r>
              <a:rPr lang="en-US" sz="1200" kern="1200" dirty="0" smtClean="0">
                <a:solidFill>
                  <a:schemeClr val="tx1"/>
                </a:solidFill>
                <a:effectLst/>
                <a:latin typeface="Times New Roman" pitchFamily="18" charset="0"/>
                <a:ea typeface="+mn-ea"/>
                <a:cs typeface="+mn-cs"/>
              </a:rPr>
              <a:t>ask. So</a:t>
            </a:r>
            <a:r>
              <a:rPr lang="en-US" sz="1200" kern="1200" dirty="0" smtClean="0">
                <a:solidFill>
                  <a:schemeClr val="tx1"/>
                </a:solidFill>
                <a:effectLst/>
                <a:latin typeface="Times New Roman" pitchFamily="18" charset="0"/>
                <a:ea typeface="+mn-ea"/>
                <a:cs typeface="+mn-cs"/>
              </a:rPr>
              <a:t>, when students are writing their directs, they should allow sufficient time to ask re-direct </a:t>
            </a:r>
            <a:r>
              <a:rPr lang="en-US" sz="1200" kern="1200" dirty="0" smtClean="0">
                <a:solidFill>
                  <a:schemeClr val="tx1"/>
                </a:solidFill>
                <a:effectLst/>
                <a:latin typeface="Times New Roman" pitchFamily="18" charset="0"/>
                <a:ea typeface="+mn-ea"/>
                <a:cs typeface="+mn-cs"/>
              </a:rPr>
              <a:t>questions. Also</a:t>
            </a:r>
            <a:r>
              <a:rPr lang="en-US" sz="1200" kern="1200" dirty="0" smtClean="0">
                <a:solidFill>
                  <a:schemeClr val="tx1"/>
                </a:solidFill>
                <a:effectLst/>
                <a:latin typeface="Times New Roman" pitchFamily="18" charset="0"/>
                <a:ea typeface="+mn-ea"/>
                <a:cs typeface="+mn-cs"/>
              </a:rPr>
              <a:t>, if they want a witness to approach an exhibit when talking about the exhibit, they will need to allow extra time for the witness to get up and down from the witness stand—time continues to run when they do </a:t>
            </a:r>
            <a:r>
              <a:rPr lang="en-US" sz="1200" kern="1200" dirty="0" smtClean="0">
                <a:solidFill>
                  <a:schemeClr val="tx1"/>
                </a:solidFill>
                <a:effectLst/>
                <a:latin typeface="Times New Roman" pitchFamily="18" charset="0"/>
                <a:ea typeface="+mn-ea"/>
                <a:cs typeface="+mn-cs"/>
              </a:rPr>
              <a:t>that. Now</a:t>
            </a:r>
            <a:r>
              <a:rPr lang="en-US" sz="1200" kern="1200" dirty="0" smtClean="0">
                <a:solidFill>
                  <a:schemeClr val="tx1"/>
                </a:solidFill>
                <a:effectLst/>
                <a:latin typeface="Times New Roman" pitchFamily="18" charset="0"/>
                <a:ea typeface="+mn-ea"/>
                <a:cs typeface="+mn-cs"/>
              </a:rPr>
              <a:t>, let me give you some guidelines on how to allocate your time during directs. These are just guidelines—your team can allocate your direct time any way you </a:t>
            </a:r>
            <a:r>
              <a:rPr lang="en-US" sz="1200" kern="1200" dirty="0" smtClean="0">
                <a:solidFill>
                  <a:schemeClr val="tx1"/>
                </a:solidFill>
                <a:effectLst/>
                <a:latin typeface="Times New Roman" pitchFamily="18" charset="0"/>
                <a:ea typeface="+mn-ea"/>
                <a:cs typeface="+mn-cs"/>
              </a:rPr>
              <a:t>choose. But </a:t>
            </a:r>
            <a:r>
              <a:rPr lang="en-US" sz="1200" kern="1200" dirty="0" smtClean="0">
                <a:solidFill>
                  <a:schemeClr val="tx1"/>
                </a:solidFill>
                <a:effectLst/>
                <a:latin typeface="Times New Roman" pitchFamily="18" charset="0"/>
                <a:ea typeface="+mn-ea"/>
                <a:cs typeface="+mn-cs"/>
              </a:rPr>
              <a:t>typically, each direct should be between 2 minutes (on the short end) and 4 minutes (on the long end</a:t>
            </a:r>
            <a:r>
              <a:rPr lang="en-US" sz="1200" kern="1200" dirty="0" smtClean="0">
                <a:solidFill>
                  <a:schemeClr val="tx1"/>
                </a:solidFill>
                <a:effectLst/>
                <a:latin typeface="Times New Roman" pitchFamily="18" charset="0"/>
                <a:ea typeface="+mn-ea"/>
                <a:cs typeface="+mn-cs"/>
              </a:rPr>
              <a:t>). Before </a:t>
            </a:r>
            <a:r>
              <a:rPr lang="en-US" sz="1200" kern="1200" dirty="0" smtClean="0">
                <a:solidFill>
                  <a:schemeClr val="tx1"/>
                </a:solidFill>
                <a:effectLst/>
                <a:latin typeface="Times New Roman" pitchFamily="18" charset="0"/>
                <a:ea typeface="+mn-ea"/>
                <a:cs typeface="+mn-cs"/>
              </a:rPr>
              <a:t>competition, time your directs, and time your directs often--your 4 directs should be about 12 minutes total; This will allow, at trial, at least 1 minute for any re-directs, and 1 minute as a buffer if your students need extra time to re-ask or rephrase questions or responses, or the attorneys need to ask additional questions in response to objections by the other side.</a:t>
            </a:r>
          </a:p>
          <a:p>
            <a:endParaRPr lang="en-US" altLang="en-US" dirty="0" smtClean="0"/>
          </a:p>
        </p:txBody>
      </p:sp>
      <p:sp>
        <p:nvSpPr>
          <p:cNvPr id="46084" name="Slide Number Placeholder 3"/>
          <p:cNvSpPr>
            <a:spLocks noGrp="1"/>
          </p:cNvSpPr>
          <p:nvPr>
            <p:ph type="sldNum" sz="quarter" idx="5"/>
          </p:nvPr>
        </p:nvSpPr>
        <p:spPr>
          <a:noFill/>
        </p:spPr>
        <p:txBody>
          <a:bodyPr/>
          <a:lstStyle>
            <a:lvl1pPr defTabSz="931863" eaLnBrk="0" hangingPunct="0">
              <a:defRPr>
                <a:solidFill>
                  <a:schemeClr val="tx1"/>
                </a:solidFill>
                <a:latin typeface="Interstate-Light" pitchFamily="2" charset="0"/>
                <a:cs typeface="Arial" charset="0"/>
              </a:defRPr>
            </a:lvl1pPr>
            <a:lvl2pPr marL="742950" indent="-285750" defTabSz="931863" eaLnBrk="0" hangingPunct="0">
              <a:defRPr>
                <a:solidFill>
                  <a:schemeClr val="tx1"/>
                </a:solidFill>
                <a:latin typeface="Interstate-Light" pitchFamily="2" charset="0"/>
                <a:cs typeface="Arial" charset="0"/>
              </a:defRPr>
            </a:lvl2pPr>
            <a:lvl3pPr marL="1143000" indent="-228600" defTabSz="931863" eaLnBrk="0" hangingPunct="0">
              <a:defRPr>
                <a:solidFill>
                  <a:schemeClr val="tx1"/>
                </a:solidFill>
                <a:latin typeface="Interstate-Light" pitchFamily="2" charset="0"/>
                <a:cs typeface="Arial" charset="0"/>
              </a:defRPr>
            </a:lvl3pPr>
            <a:lvl4pPr marL="1600200" indent="-228600" defTabSz="931863" eaLnBrk="0" hangingPunct="0">
              <a:defRPr>
                <a:solidFill>
                  <a:schemeClr val="tx1"/>
                </a:solidFill>
                <a:latin typeface="Interstate-Light" pitchFamily="2" charset="0"/>
                <a:cs typeface="Arial" charset="0"/>
              </a:defRPr>
            </a:lvl4pPr>
            <a:lvl5pPr marL="2057400" indent="-228600" defTabSz="931863" eaLnBrk="0" hangingPunct="0">
              <a:defRPr>
                <a:solidFill>
                  <a:schemeClr val="tx1"/>
                </a:solidFill>
                <a:latin typeface="Interstate-Light" pitchFamily="2" charset="0"/>
                <a:cs typeface="Arial" charset="0"/>
              </a:defRPr>
            </a:lvl5pPr>
            <a:lvl6pPr marL="2514600" indent="-228600" defTabSz="931863" eaLnBrk="0" fontAlgn="base" hangingPunct="0">
              <a:spcBef>
                <a:spcPct val="0"/>
              </a:spcBef>
              <a:spcAft>
                <a:spcPct val="0"/>
              </a:spcAft>
              <a:defRPr>
                <a:solidFill>
                  <a:schemeClr val="tx1"/>
                </a:solidFill>
                <a:latin typeface="Interstate-Light" pitchFamily="2" charset="0"/>
                <a:cs typeface="Arial" charset="0"/>
              </a:defRPr>
            </a:lvl6pPr>
            <a:lvl7pPr marL="2971800" indent="-228600" defTabSz="931863" eaLnBrk="0" fontAlgn="base" hangingPunct="0">
              <a:spcBef>
                <a:spcPct val="0"/>
              </a:spcBef>
              <a:spcAft>
                <a:spcPct val="0"/>
              </a:spcAft>
              <a:defRPr>
                <a:solidFill>
                  <a:schemeClr val="tx1"/>
                </a:solidFill>
                <a:latin typeface="Interstate-Light" pitchFamily="2" charset="0"/>
                <a:cs typeface="Arial" charset="0"/>
              </a:defRPr>
            </a:lvl7pPr>
            <a:lvl8pPr marL="3429000" indent="-228600" defTabSz="931863" eaLnBrk="0" fontAlgn="base" hangingPunct="0">
              <a:spcBef>
                <a:spcPct val="0"/>
              </a:spcBef>
              <a:spcAft>
                <a:spcPct val="0"/>
              </a:spcAft>
              <a:defRPr>
                <a:solidFill>
                  <a:schemeClr val="tx1"/>
                </a:solidFill>
                <a:latin typeface="Interstate-Light" pitchFamily="2" charset="0"/>
                <a:cs typeface="Arial" charset="0"/>
              </a:defRPr>
            </a:lvl8pPr>
            <a:lvl9pPr marL="3886200" indent="-228600" defTabSz="931863" eaLnBrk="0" fontAlgn="base" hangingPunct="0">
              <a:spcBef>
                <a:spcPct val="0"/>
              </a:spcBef>
              <a:spcAft>
                <a:spcPct val="0"/>
              </a:spcAft>
              <a:defRPr>
                <a:solidFill>
                  <a:schemeClr val="tx1"/>
                </a:solidFill>
                <a:latin typeface="Interstate-Light" pitchFamily="2" charset="0"/>
                <a:cs typeface="Arial" charset="0"/>
              </a:defRPr>
            </a:lvl9pPr>
          </a:lstStyle>
          <a:p>
            <a:pPr eaLnBrk="1" hangingPunct="1"/>
            <a:fld id="{064B3F9A-44BC-4212-A742-53EF96DC176C}" type="slidenum">
              <a:rPr lang="en-US" altLang="en-US" smtClean="0">
                <a:latin typeface="Arial" charset="0"/>
              </a:rPr>
              <a:pPr eaLnBrk="1" hangingPunct="1"/>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 me now take a moment to give you some scoring tips for direct examinations. First, </a:t>
            </a:r>
            <a:r>
              <a:rPr lang="en-US" sz="1200" i="1" kern="1200" dirty="0" smtClean="0">
                <a:solidFill>
                  <a:schemeClr val="tx1"/>
                </a:solidFill>
                <a:effectLst/>
                <a:latin typeface="Times New Roman" pitchFamily="18" charset="0"/>
                <a:ea typeface="+mn-ea"/>
                <a:cs typeface="+mn-cs"/>
              </a:rPr>
              <a:t>don’t run out of time </a:t>
            </a:r>
            <a:r>
              <a:rPr lang="en-US" sz="1200" kern="1200" dirty="0" smtClean="0">
                <a:solidFill>
                  <a:schemeClr val="tx1"/>
                </a:solidFill>
                <a:effectLst/>
                <a:latin typeface="Times New Roman" pitchFamily="18" charset="0"/>
                <a:ea typeface="+mn-ea"/>
                <a:cs typeface="+mn-cs"/>
              </a:rPr>
              <a:t>in </a:t>
            </a:r>
            <a:r>
              <a:rPr lang="en-US" sz="1200" kern="1200" dirty="0" smtClean="0">
                <a:solidFill>
                  <a:schemeClr val="tx1"/>
                </a:solidFill>
                <a:effectLst/>
                <a:latin typeface="Times New Roman" pitchFamily="18" charset="0"/>
                <a:ea typeface="+mn-ea"/>
                <a:cs typeface="+mn-cs"/>
              </a:rPr>
              <a:t>competition. Make </a:t>
            </a:r>
            <a:r>
              <a:rPr lang="en-US" sz="1200" kern="1200" dirty="0" smtClean="0">
                <a:solidFill>
                  <a:schemeClr val="tx1"/>
                </a:solidFill>
                <a:effectLst/>
                <a:latin typeface="Times New Roman" pitchFamily="18" charset="0"/>
                <a:ea typeface="+mn-ea"/>
                <a:cs typeface="+mn-cs"/>
              </a:rPr>
              <a:t>sure your students understand that they need to give themselves enough leeway to end all 4 directs before time is </a:t>
            </a:r>
            <a:r>
              <a:rPr lang="en-US" sz="1200" kern="1200" dirty="0" smtClean="0">
                <a:solidFill>
                  <a:schemeClr val="tx1"/>
                </a:solidFill>
                <a:effectLst/>
                <a:latin typeface="Times New Roman" pitchFamily="18" charset="0"/>
                <a:ea typeface="+mn-ea"/>
                <a:cs typeface="+mn-cs"/>
              </a:rPr>
              <a:t>called. That’s </a:t>
            </a:r>
            <a:r>
              <a:rPr lang="en-US" sz="1200" kern="1200" dirty="0" smtClean="0">
                <a:solidFill>
                  <a:schemeClr val="tx1"/>
                </a:solidFill>
                <a:effectLst/>
                <a:latin typeface="Times New Roman" pitchFamily="18" charset="0"/>
                <a:ea typeface="+mn-ea"/>
                <a:cs typeface="+mn-cs"/>
              </a:rPr>
              <a:t>why I suggest a one minute buffer to cover </a:t>
            </a:r>
            <a:r>
              <a:rPr lang="en-US" sz="1200" kern="1200" dirty="0" smtClean="0">
                <a:solidFill>
                  <a:schemeClr val="tx1"/>
                </a:solidFill>
                <a:effectLst/>
                <a:latin typeface="Times New Roman" pitchFamily="18" charset="0"/>
                <a:ea typeface="+mn-ea"/>
                <a:cs typeface="+mn-cs"/>
              </a:rPr>
              <a:t>contingencies. Your </a:t>
            </a:r>
            <a:r>
              <a:rPr lang="en-US" sz="1200" kern="1200" dirty="0" smtClean="0">
                <a:solidFill>
                  <a:schemeClr val="tx1"/>
                </a:solidFill>
                <a:effectLst/>
                <a:latin typeface="Times New Roman" pitchFamily="18" charset="0"/>
                <a:ea typeface="+mn-ea"/>
                <a:cs typeface="+mn-cs"/>
              </a:rPr>
              <a:t>team likely will be scored down if you run out of time on your last direct, and if you are unable to even call a witness because your team ran out of time before that witness could be called, scorers are instructed to give your team a 0 for that </a:t>
            </a:r>
            <a:r>
              <a:rPr lang="en-US" sz="1200" kern="1200" dirty="0" smtClean="0">
                <a:solidFill>
                  <a:schemeClr val="tx1"/>
                </a:solidFill>
                <a:effectLst/>
                <a:latin typeface="Times New Roman" pitchFamily="18" charset="0"/>
                <a:ea typeface="+mn-ea"/>
                <a:cs typeface="+mn-cs"/>
              </a:rPr>
              <a:t>witness. That’s </a:t>
            </a:r>
            <a:r>
              <a:rPr lang="en-US" sz="1200" kern="1200" dirty="0" smtClean="0">
                <a:solidFill>
                  <a:schemeClr val="tx1"/>
                </a:solidFill>
                <a:effectLst/>
                <a:latin typeface="Times New Roman" pitchFamily="18" charset="0"/>
                <a:ea typeface="+mn-ea"/>
                <a:cs typeface="+mn-cs"/>
              </a:rPr>
              <a:t>in effect a 5 point </a:t>
            </a:r>
            <a:r>
              <a:rPr lang="en-US" sz="1200" kern="1200" dirty="0" smtClean="0">
                <a:solidFill>
                  <a:schemeClr val="tx1"/>
                </a:solidFill>
                <a:effectLst/>
                <a:latin typeface="Times New Roman" pitchFamily="18" charset="0"/>
                <a:ea typeface="+mn-ea"/>
                <a:cs typeface="+mn-cs"/>
              </a:rPr>
              <a:t>deduction. Believe </a:t>
            </a:r>
            <a:r>
              <a:rPr lang="en-US" sz="1200" kern="1200" dirty="0" smtClean="0">
                <a:solidFill>
                  <a:schemeClr val="tx1"/>
                </a:solidFill>
                <a:effectLst/>
                <a:latin typeface="Times New Roman" pitchFamily="18" charset="0"/>
                <a:ea typeface="+mn-ea"/>
                <a:cs typeface="+mn-cs"/>
              </a:rPr>
              <a:t>me, your students can write a really strong, cohesive case even if they cut their directs down to about 12 minutes. </a:t>
            </a:r>
            <a:r>
              <a:rPr lang="en-US" sz="1200" i="1" kern="1200" dirty="0" smtClean="0">
                <a:solidFill>
                  <a:schemeClr val="tx1"/>
                </a:solidFill>
                <a:effectLst/>
                <a:latin typeface="Times New Roman" pitchFamily="18" charset="0"/>
                <a:ea typeface="+mn-ea"/>
                <a:cs typeface="+mn-cs"/>
              </a:rPr>
              <a:t>Second, </a:t>
            </a:r>
            <a:r>
              <a:rPr lang="en-US" sz="1200" kern="1200" dirty="0" smtClean="0">
                <a:solidFill>
                  <a:schemeClr val="tx1"/>
                </a:solidFill>
                <a:effectLst/>
                <a:latin typeface="Times New Roman" pitchFamily="18" charset="0"/>
                <a:ea typeface="+mn-ea"/>
                <a:cs typeface="+mn-cs"/>
              </a:rPr>
              <a:t>students should write the directs in a way that makes their witnesses likeable, credible and interesting, and they should give themselves enough time for both the attorneys and the witnesses to speak slowly so the scorers can understand what they are </a:t>
            </a:r>
            <a:r>
              <a:rPr lang="en-US" sz="1200" kern="1200" dirty="0" smtClean="0">
                <a:solidFill>
                  <a:schemeClr val="tx1"/>
                </a:solidFill>
                <a:effectLst/>
                <a:latin typeface="Times New Roman" pitchFamily="18" charset="0"/>
                <a:ea typeface="+mn-ea"/>
                <a:cs typeface="+mn-cs"/>
              </a:rPr>
              <a:t>saying. They </a:t>
            </a:r>
            <a:r>
              <a:rPr lang="en-US" sz="1200" kern="1200" dirty="0" smtClean="0">
                <a:solidFill>
                  <a:schemeClr val="tx1"/>
                </a:solidFill>
                <a:effectLst/>
                <a:latin typeface="Times New Roman" pitchFamily="18" charset="0"/>
                <a:ea typeface="+mn-ea"/>
                <a:cs typeface="+mn-cs"/>
              </a:rPr>
              <a:t>will be scored down if they talk too </a:t>
            </a:r>
            <a:r>
              <a:rPr lang="en-US" sz="1200" kern="1200" dirty="0" smtClean="0">
                <a:solidFill>
                  <a:schemeClr val="tx1"/>
                </a:solidFill>
                <a:effectLst/>
                <a:latin typeface="Times New Roman" pitchFamily="18" charset="0"/>
                <a:ea typeface="+mn-ea"/>
                <a:cs typeface="+mn-cs"/>
              </a:rPr>
              <a:t>fast. Regarding </a:t>
            </a:r>
            <a:r>
              <a:rPr lang="en-US" sz="1200" kern="1200" dirty="0" smtClean="0">
                <a:solidFill>
                  <a:schemeClr val="tx1"/>
                </a:solidFill>
                <a:effectLst/>
                <a:latin typeface="Times New Roman" pitchFamily="18" charset="0"/>
                <a:ea typeface="+mn-ea"/>
                <a:cs typeface="+mn-cs"/>
              </a:rPr>
              <a:t>your witnesses, you will likely see some over the top witnesses in </a:t>
            </a:r>
            <a:r>
              <a:rPr lang="en-US" sz="1200" kern="1200" dirty="0" smtClean="0">
                <a:solidFill>
                  <a:schemeClr val="tx1"/>
                </a:solidFill>
                <a:effectLst/>
                <a:latin typeface="Times New Roman" pitchFamily="18" charset="0"/>
                <a:ea typeface="+mn-ea"/>
                <a:cs typeface="+mn-cs"/>
              </a:rPr>
              <a:t>competition.  </a:t>
            </a:r>
            <a:r>
              <a:rPr lang="en-US" sz="1200" kern="1200" dirty="0" smtClean="0">
                <a:solidFill>
                  <a:schemeClr val="tx1"/>
                </a:solidFill>
                <a:effectLst/>
                <a:latin typeface="Times New Roman" pitchFamily="18" charset="0"/>
                <a:ea typeface="+mn-ea"/>
                <a:cs typeface="+mn-cs"/>
              </a:rPr>
              <a:t>Over the top witnesses can be entertaining, but they are also very risky for scoring purposes. Some scorers will love them, no doubt, but not all scorers will and some scorers may score your team down for not being realistic. And finally, </a:t>
            </a:r>
            <a:r>
              <a:rPr lang="en-US" sz="1200" i="1" kern="1200" dirty="0" smtClean="0">
                <a:solidFill>
                  <a:schemeClr val="tx1"/>
                </a:solidFill>
                <a:effectLst/>
                <a:latin typeface="Times New Roman" pitchFamily="18" charset="0"/>
                <a:ea typeface="+mn-ea"/>
                <a:cs typeface="+mn-cs"/>
              </a:rPr>
              <a:t>remember, under mock trial rules, n</a:t>
            </a:r>
            <a:r>
              <a:rPr lang="en-US" sz="1200" kern="1200" dirty="0" smtClean="0">
                <a:solidFill>
                  <a:schemeClr val="tx1"/>
                </a:solidFill>
                <a:effectLst/>
                <a:latin typeface="Times New Roman" pitchFamily="18" charset="0"/>
                <a:ea typeface="+mn-ea"/>
                <a:cs typeface="+mn-cs"/>
              </a:rPr>
              <a:t>o accents or costumes are </a:t>
            </a:r>
            <a:r>
              <a:rPr lang="en-US" sz="1200" kern="1200" dirty="0" smtClean="0">
                <a:solidFill>
                  <a:schemeClr val="tx1"/>
                </a:solidFill>
                <a:effectLst/>
                <a:latin typeface="Times New Roman" pitchFamily="18" charset="0"/>
                <a:ea typeface="+mn-ea"/>
                <a:cs typeface="+mn-cs"/>
              </a:rPr>
              <a:t>allowed. Team </a:t>
            </a:r>
            <a:r>
              <a:rPr lang="en-US" sz="1200" kern="1200" dirty="0" smtClean="0">
                <a:solidFill>
                  <a:schemeClr val="tx1"/>
                </a:solidFill>
                <a:effectLst/>
                <a:latin typeface="Times New Roman" pitchFamily="18" charset="0"/>
                <a:ea typeface="+mn-ea"/>
                <a:cs typeface="+mn-cs"/>
              </a:rPr>
              <a:t>members must use their normal speaking </a:t>
            </a:r>
            <a:r>
              <a:rPr lang="en-US" sz="1200" kern="1200" dirty="0" smtClean="0">
                <a:solidFill>
                  <a:schemeClr val="tx1"/>
                </a:solidFill>
                <a:effectLst/>
                <a:latin typeface="Times New Roman" pitchFamily="18" charset="0"/>
                <a:ea typeface="+mn-ea"/>
                <a:cs typeface="+mn-cs"/>
              </a:rPr>
              <a:t>voices. As </a:t>
            </a:r>
            <a:r>
              <a:rPr lang="en-US" sz="1200" kern="1200" dirty="0" smtClean="0">
                <a:solidFill>
                  <a:schemeClr val="tx1"/>
                </a:solidFill>
                <a:effectLst/>
                <a:latin typeface="Times New Roman" pitchFamily="18" charset="0"/>
                <a:ea typeface="+mn-ea"/>
                <a:cs typeface="+mn-cs"/>
              </a:rPr>
              <a:t>for objections, as I mentioned earlier, your students should try to write their directs so that they will avoid sustained objections: For example, they should eliminate leading questions on direct, and make sure the witnesses are responsive to the question asked—meaning they shouldn’t include unnecessary tag-</a:t>
            </a:r>
            <a:r>
              <a:rPr lang="en-US" sz="1200" kern="1200" dirty="0" err="1" smtClean="0">
                <a:solidFill>
                  <a:schemeClr val="tx1"/>
                </a:solidFill>
                <a:effectLst/>
                <a:latin typeface="Times New Roman" pitchFamily="18" charset="0"/>
                <a:ea typeface="+mn-ea"/>
                <a:cs typeface="+mn-cs"/>
              </a:rPr>
              <a:t>ons</a:t>
            </a:r>
            <a:r>
              <a:rPr lang="en-US" sz="1200" kern="1200" dirty="0" smtClean="0">
                <a:solidFill>
                  <a:schemeClr val="tx1"/>
                </a:solidFill>
                <a:effectLst/>
                <a:latin typeface="Times New Roman" pitchFamily="18" charset="0"/>
                <a:ea typeface="+mn-ea"/>
                <a:cs typeface="+mn-cs"/>
              </a:rPr>
              <a:t> to their answers that are completely nonresponsive to the </a:t>
            </a:r>
            <a:r>
              <a:rPr lang="en-US" sz="1200" kern="1200" dirty="0" smtClean="0">
                <a:solidFill>
                  <a:schemeClr val="tx1"/>
                </a:solidFill>
                <a:effectLst/>
                <a:latin typeface="Times New Roman" pitchFamily="18" charset="0"/>
                <a:ea typeface="+mn-ea"/>
                <a:cs typeface="+mn-cs"/>
              </a:rPr>
              <a:t>question. Some </a:t>
            </a:r>
            <a:r>
              <a:rPr lang="en-US" sz="1200" kern="1200" dirty="0" smtClean="0">
                <a:solidFill>
                  <a:schemeClr val="tx1"/>
                </a:solidFill>
                <a:effectLst/>
                <a:latin typeface="Times New Roman" pitchFamily="18" charset="0"/>
                <a:ea typeface="+mn-ea"/>
                <a:cs typeface="+mn-cs"/>
              </a:rPr>
              <a:t>teams do this to save time, but they risk getting objected to as non-responsive, so it’s just not worth </a:t>
            </a:r>
            <a:r>
              <a:rPr lang="en-US" sz="1200" kern="1200" dirty="0" smtClean="0">
                <a:solidFill>
                  <a:schemeClr val="tx1"/>
                </a:solidFill>
                <a:effectLst/>
                <a:latin typeface="Times New Roman" pitchFamily="18" charset="0"/>
                <a:ea typeface="+mn-ea"/>
                <a:cs typeface="+mn-cs"/>
              </a:rPr>
              <a:t>it. Your </a:t>
            </a:r>
            <a:r>
              <a:rPr lang="en-US" sz="1200" kern="1200" dirty="0" smtClean="0">
                <a:solidFill>
                  <a:schemeClr val="tx1"/>
                </a:solidFill>
                <a:effectLst/>
                <a:latin typeface="Times New Roman" pitchFamily="18" charset="0"/>
                <a:ea typeface="+mn-ea"/>
                <a:cs typeface="+mn-cs"/>
              </a:rPr>
              <a:t>students should also make sure their witness’s responses are relatively short—that is, no long </a:t>
            </a:r>
            <a:r>
              <a:rPr lang="en-US" sz="1200" kern="1200" dirty="0" smtClean="0">
                <a:solidFill>
                  <a:schemeClr val="tx1"/>
                </a:solidFill>
                <a:effectLst/>
                <a:latin typeface="Times New Roman" pitchFamily="18" charset="0"/>
                <a:ea typeface="+mn-ea"/>
                <a:cs typeface="+mn-cs"/>
              </a:rPr>
              <a:t>narratives. And </a:t>
            </a:r>
            <a:r>
              <a:rPr lang="en-US" sz="1200" kern="1200" dirty="0" smtClean="0">
                <a:solidFill>
                  <a:schemeClr val="tx1"/>
                </a:solidFill>
                <a:effectLst/>
                <a:latin typeface="Times New Roman" pitchFamily="18" charset="0"/>
                <a:ea typeface="+mn-ea"/>
                <a:cs typeface="+mn-cs"/>
              </a:rPr>
              <a:t>they should provide sufficient </a:t>
            </a:r>
            <a:r>
              <a:rPr lang="en-US" sz="1200" i="1" kern="1200" dirty="0" smtClean="0">
                <a:solidFill>
                  <a:schemeClr val="tx1"/>
                </a:solidFill>
                <a:effectLst/>
                <a:latin typeface="Times New Roman" pitchFamily="18" charset="0"/>
                <a:ea typeface="+mn-ea"/>
                <a:cs typeface="+mn-cs"/>
              </a:rPr>
              <a:t>foundation</a:t>
            </a:r>
            <a:r>
              <a:rPr lang="en-US" sz="1200" kern="1200" dirty="0" smtClean="0">
                <a:solidFill>
                  <a:schemeClr val="tx1"/>
                </a:solidFill>
                <a:effectLst/>
                <a:latin typeface="Times New Roman" pitchFamily="18" charset="0"/>
                <a:ea typeface="+mn-ea"/>
                <a:cs typeface="+mn-cs"/>
              </a:rPr>
              <a:t> for all the questions and responses—that is, establish how the witness would be in a position to know the answer to the </a:t>
            </a:r>
            <a:r>
              <a:rPr lang="en-US" sz="1200" kern="1200" dirty="0" smtClean="0">
                <a:solidFill>
                  <a:schemeClr val="tx1"/>
                </a:solidFill>
                <a:effectLst/>
                <a:latin typeface="Times New Roman" pitchFamily="18" charset="0"/>
                <a:ea typeface="+mn-ea"/>
                <a:cs typeface="+mn-cs"/>
              </a:rPr>
              <a:t>question. And </a:t>
            </a:r>
            <a:r>
              <a:rPr lang="en-US" sz="1200" kern="1200" dirty="0" smtClean="0">
                <a:solidFill>
                  <a:schemeClr val="tx1"/>
                </a:solidFill>
                <a:effectLst/>
                <a:latin typeface="Times New Roman" pitchFamily="18" charset="0"/>
                <a:ea typeface="+mn-ea"/>
                <a:cs typeface="+mn-cs"/>
              </a:rPr>
              <a:t>finally they should avoid improper hearsay, opinion and character testimony. </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11</a:t>
            </a:fld>
            <a:endParaRPr lang="en-US" altLang="en-US"/>
          </a:p>
        </p:txBody>
      </p:sp>
    </p:spTree>
    <p:extLst>
      <p:ext uri="{BB962C8B-B14F-4D97-AF65-F5344CB8AC3E}">
        <p14:creationId xmlns:p14="http://schemas.microsoft.com/office/powerpoint/2010/main" val="410400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 direct examinations, the students should write their cross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purpose of cross examination is to explore the weaknesses in your opponent’s case, to test the witness’s credibility, their biases, and to establish a fact for the cross-examiner’s </a:t>
            </a:r>
            <a:r>
              <a:rPr lang="en-US" sz="1200" kern="1200" dirty="0" smtClean="0">
                <a:solidFill>
                  <a:schemeClr val="tx1"/>
                </a:solidFill>
                <a:effectLst/>
                <a:latin typeface="Times New Roman" pitchFamily="18" charset="0"/>
                <a:ea typeface="+mn-ea"/>
                <a:cs typeface="+mn-cs"/>
              </a:rPr>
              <a:t>case.  </a:t>
            </a:r>
            <a:r>
              <a:rPr lang="en-US" sz="1200" kern="1200" dirty="0" smtClean="0">
                <a:solidFill>
                  <a:schemeClr val="tx1"/>
                </a:solidFill>
                <a:effectLst/>
                <a:latin typeface="Times New Roman" pitchFamily="18" charset="0"/>
                <a:ea typeface="+mn-ea"/>
                <a:cs typeface="+mn-cs"/>
              </a:rPr>
              <a:t>Your students will be writing 4 crosses on each side, 1 for each witness on the other </a:t>
            </a:r>
            <a:r>
              <a:rPr lang="en-US" sz="1200" kern="1200" dirty="0" smtClean="0">
                <a:solidFill>
                  <a:schemeClr val="tx1"/>
                </a:solidFill>
                <a:effectLst/>
                <a:latin typeface="Times New Roman" pitchFamily="18" charset="0"/>
                <a:ea typeface="+mn-ea"/>
                <a:cs typeface="+mn-cs"/>
              </a:rPr>
              <a:t>side. Like </a:t>
            </a:r>
            <a:r>
              <a:rPr lang="en-US" sz="1200" kern="1200" dirty="0" smtClean="0">
                <a:solidFill>
                  <a:schemeClr val="tx1"/>
                </a:solidFill>
                <a:effectLst/>
                <a:latin typeface="Times New Roman" pitchFamily="18" charset="0"/>
                <a:ea typeface="+mn-ea"/>
                <a:cs typeface="+mn-cs"/>
              </a:rPr>
              <a:t>directs, under the mock trial rules, crosses are limited in scope—that is, crosses must call for answers based on information in the opposing witness’s own statement, except for crosses of expert </a:t>
            </a:r>
            <a:r>
              <a:rPr lang="en-US" sz="1200" kern="1200" dirty="0" smtClean="0">
                <a:solidFill>
                  <a:schemeClr val="tx1"/>
                </a:solidFill>
                <a:effectLst/>
                <a:latin typeface="Times New Roman" pitchFamily="18" charset="0"/>
                <a:ea typeface="+mn-ea"/>
                <a:cs typeface="+mn-cs"/>
              </a:rPr>
              <a:t>witnesses. However</a:t>
            </a:r>
            <a:r>
              <a:rPr lang="en-US" sz="1200" kern="1200" dirty="0" smtClean="0">
                <a:solidFill>
                  <a:schemeClr val="tx1"/>
                </a:solidFill>
                <a:effectLst/>
                <a:latin typeface="Times New Roman" pitchFamily="18" charset="0"/>
                <a:ea typeface="+mn-ea"/>
                <a:cs typeface="+mn-cs"/>
              </a:rPr>
              <a:t>, unlike real trial, mock trial crosses are not limited to issues raised during the </a:t>
            </a:r>
            <a:r>
              <a:rPr lang="en-US" sz="1200" kern="1200" dirty="0" smtClean="0">
                <a:solidFill>
                  <a:schemeClr val="tx1"/>
                </a:solidFill>
                <a:effectLst/>
                <a:latin typeface="Times New Roman" pitchFamily="18" charset="0"/>
                <a:ea typeface="+mn-ea"/>
                <a:cs typeface="+mn-cs"/>
              </a:rPr>
              <a:t>directs. So</a:t>
            </a:r>
            <a:r>
              <a:rPr lang="en-US" sz="1200" kern="1200" dirty="0" smtClean="0">
                <a:solidFill>
                  <a:schemeClr val="tx1"/>
                </a:solidFill>
                <a:effectLst/>
                <a:latin typeface="Times New Roman" pitchFamily="18" charset="0"/>
                <a:ea typeface="+mn-ea"/>
                <a:cs typeface="+mn-cs"/>
              </a:rPr>
              <a:t>, even if an opposing witness does not discuss an issue on their own direct examination, student attorneys may explore that issue during their cross examination of that </a:t>
            </a:r>
            <a:r>
              <a:rPr lang="en-US" sz="1200" kern="1200" dirty="0" smtClean="0">
                <a:solidFill>
                  <a:schemeClr val="tx1"/>
                </a:solidFill>
                <a:effectLst/>
                <a:latin typeface="Times New Roman" pitchFamily="18" charset="0"/>
                <a:ea typeface="+mn-ea"/>
                <a:cs typeface="+mn-cs"/>
              </a:rPr>
              <a:t>witness.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12</a:t>
            </a:fld>
            <a:endParaRPr lang="en-US"/>
          </a:p>
        </p:txBody>
      </p:sp>
    </p:spTree>
    <p:extLst>
      <p:ext uri="{BB962C8B-B14F-4D97-AF65-F5344CB8AC3E}">
        <p14:creationId xmlns:p14="http://schemas.microsoft.com/office/powerpoint/2010/main" val="67333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let’s talk for a minute about the time constraints for crosses: Teams only have 10 minutes total for all 4 cross exams, or an average of 2 ½ minutes each. That’s not a lot of </a:t>
            </a:r>
            <a:r>
              <a:rPr lang="en-US" sz="1200" kern="1200" dirty="0" smtClean="0">
                <a:solidFill>
                  <a:schemeClr val="tx1"/>
                </a:solidFill>
                <a:effectLst/>
                <a:latin typeface="Times New Roman" pitchFamily="18" charset="0"/>
                <a:ea typeface="+mn-ea"/>
                <a:cs typeface="+mn-cs"/>
              </a:rPr>
              <a:t>time. Typically</a:t>
            </a:r>
            <a:r>
              <a:rPr lang="en-US" sz="1200" kern="1200" dirty="0" smtClean="0">
                <a:solidFill>
                  <a:schemeClr val="tx1"/>
                </a:solidFill>
                <a:effectLst/>
                <a:latin typeface="Times New Roman" pitchFamily="18" charset="0"/>
                <a:ea typeface="+mn-ea"/>
                <a:cs typeface="+mn-cs"/>
              </a:rPr>
              <a:t>, cross examinations in mock trial are anywhere between 10 and 25 questions </a:t>
            </a:r>
            <a:r>
              <a:rPr lang="en-US" sz="1200" kern="1200" dirty="0" smtClean="0">
                <a:solidFill>
                  <a:schemeClr val="tx1"/>
                </a:solidFill>
                <a:effectLst/>
                <a:latin typeface="Times New Roman" pitchFamily="18" charset="0"/>
                <a:ea typeface="+mn-ea"/>
                <a:cs typeface="+mn-cs"/>
              </a:rPr>
              <a:t>each. That </a:t>
            </a:r>
            <a:r>
              <a:rPr lang="en-US" sz="1200" kern="1200" dirty="0" smtClean="0">
                <a:solidFill>
                  <a:schemeClr val="tx1"/>
                </a:solidFill>
                <a:effectLst/>
                <a:latin typeface="Times New Roman" pitchFamily="18" charset="0"/>
                <a:ea typeface="+mn-ea"/>
                <a:cs typeface="+mn-cs"/>
              </a:rPr>
              <a:t>doesn’t mean all of the crosses can be 25 questions long—some should be shorter, otherwise you probably will not have enough time to complete all 4 crosses within time. Typically, the cross examination of the defendant is the longest cross examination because, not surprisingly, it has the most material to cover. When students are writing and timing their cross examinations, they should allow some extra time to cover the possibility that they will be crossing a non-responsive witness and therefore will need to add or re-ask questions to that non-responsive </a:t>
            </a:r>
            <a:r>
              <a:rPr lang="en-US" sz="1200" kern="1200" dirty="0" smtClean="0">
                <a:solidFill>
                  <a:schemeClr val="tx1"/>
                </a:solidFill>
                <a:effectLst/>
                <a:latin typeface="Times New Roman" pitchFamily="18" charset="0"/>
                <a:ea typeface="+mn-ea"/>
                <a:cs typeface="+mn-cs"/>
              </a:rPr>
              <a:t>witness. Your </a:t>
            </a:r>
            <a:r>
              <a:rPr lang="en-US" sz="1200" kern="1200" dirty="0" smtClean="0">
                <a:solidFill>
                  <a:schemeClr val="tx1"/>
                </a:solidFill>
                <a:effectLst/>
                <a:latin typeface="Times New Roman" pitchFamily="18" charset="0"/>
                <a:ea typeface="+mn-ea"/>
                <a:cs typeface="+mn-cs"/>
              </a:rPr>
              <a:t>students should also be prepared at trial to cut out questions they would normally ask on cross if they are confronted with a non-responsive or difficult witness who is taking a lot of their time. In other words, before competition, your students need to prioritize what they have to get out on cross, and what they can cut if they are running out of time at trial. Finally, students should allow some extra time when crossing expert witnesses, as expert witnesses are often allowed leeway by the court in answering questions and explaining their </a:t>
            </a:r>
            <a:r>
              <a:rPr lang="en-US" sz="1200" kern="1200" dirty="0" smtClean="0">
                <a:solidFill>
                  <a:schemeClr val="tx1"/>
                </a:solidFill>
                <a:effectLst/>
                <a:latin typeface="Times New Roman" pitchFamily="18" charset="0"/>
                <a:ea typeface="+mn-ea"/>
                <a:cs typeface="+mn-cs"/>
              </a:rPr>
              <a:t>answers. </a:t>
            </a:r>
            <a:endParaRPr lang="en-US" sz="1000" kern="1200" dirty="0" smtClean="0">
              <a:solidFill>
                <a:schemeClr val="tx1"/>
              </a:solidFill>
              <a:effectLst/>
              <a:latin typeface="Times New Roman" pitchFamily="18" charset="0"/>
              <a:ea typeface="+mn-ea"/>
              <a:cs typeface="+mn-cs"/>
            </a:endParaRPr>
          </a:p>
          <a:p>
            <a:pPr marL="0" lvl="1"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13</a:t>
            </a:fld>
            <a:endParaRPr lang="en-US"/>
          </a:p>
        </p:txBody>
      </p:sp>
    </p:spTree>
    <p:extLst>
      <p:ext uri="{BB962C8B-B14F-4D97-AF65-F5344CB8AC3E}">
        <p14:creationId xmlns:p14="http://schemas.microsoft.com/office/powerpoint/2010/main" val="32331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let’s turn to some scoring tips for </a:t>
            </a:r>
            <a:r>
              <a:rPr lang="en-US" sz="1200" kern="1200" dirty="0" smtClean="0">
                <a:solidFill>
                  <a:schemeClr val="tx1"/>
                </a:solidFill>
                <a:effectLst/>
                <a:latin typeface="Times New Roman" pitchFamily="18" charset="0"/>
                <a:ea typeface="+mn-ea"/>
                <a:cs typeface="+mn-cs"/>
              </a:rPr>
              <a:t>cross. As </a:t>
            </a:r>
            <a:r>
              <a:rPr lang="en-US" sz="1200" kern="1200" dirty="0" smtClean="0">
                <a:solidFill>
                  <a:schemeClr val="tx1"/>
                </a:solidFill>
                <a:effectLst/>
                <a:latin typeface="Times New Roman" pitchFamily="18" charset="0"/>
                <a:ea typeface="+mn-ea"/>
                <a:cs typeface="+mn-cs"/>
              </a:rPr>
              <a:t>a general rule, your crosses should use leading questions that are designed to get a yes or no answer from the witness. It’s risky to ask open-ended questions on cross examination because you can loose control of your witness really easily. The key to effective cross examination is controlling your witness and keeping the witness on track by asking questions that call for a yes or no </a:t>
            </a:r>
            <a:r>
              <a:rPr lang="en-US" sz="1200" kern="1200" dirty="0" smtClean="0">
                <a:solidFill>
                  <a:schemeClr val="tx1"/>
                </a:solidFill>
                <a:effectLst/>
                <a:latin typeface="Times New Roman" pitchFamily="18" charset="0"/>
                <a:ea typeface="+mn-ea"/>
                <a:cs typeface="+mn-cs"/>
              </a:rPr>
              <a:t>answer. So</a:t>
            </a:r>
            <a:r>
              <a:rPr lang="en-US" sz="1200" kern="1200" dirty="0" smtClean="0">
                <a:solidFill>
                  <a:schemeClr val="tx1"/>
                </a:solidFill>
                <a:effectLst/>
                <a:latin typeface="Times New Roman" pitchFamily="18" charset="0"/>
                <a:ea typeface="+mn-ea"/>
                <a:cs typeface="+mn-cs"/>
              </a:rPr>
              <a:t>, examples of proper cross examination questions are: Isn’t it true that </a:t>
            </a:r>
            <a:r>
              <a:rPr lang="en-US" sz="1200" kern="1200" dirty="0" smtClean="0">
                <a:solidFill>
                  <a:schemeClr val="tx1"/>
                </a:solidFill>
                <a:effectLst/>
                <a:latin typeface="Times New Roman" pitchFamily="18" charset="0"/>
                <a:ea typeface="+mn-ea"/>
                <a:cs typeface="+mn-cs"/>
              </a:rPr>
              <a:t>____. You </a:t>
            </a:r>
            <a:r>
              <a:rPr lang="en-US" sz="1200" kern="1200" dirty="0" smtClean="0">
                <a:solidFill>
                  <a:schemeClr val="tx1"/>
                </a:solidFill>
                <a:effectLst/>
                <a:latin typeface="Times New Roman" pitchFamily="18" charset="0"/>
                <a:ea typeface="+mn-ea"/>
                <a:cs typeface="+mn-cs"/>
              </a:rPr>
              <a:t>would agree that </a:t>
            </a:r>
            <a:r>
              <a:rPr lang="en-US" sz="1200" kern="1200" dirty="0" smtClean="0">
                <a:solidFill>
                  <a:schemeClr val="tx1"/>
                </a:solidFill>
                <a:effectLst/>
                <a:latin typeface="Times New Roman" pitchFamily="18" charset="0"/>
                <a:ea typeface="+mn-ea"/>
                <a:cs typeface="+mn-cs"/>
              </a:rPr>
              <a:t>______. You </a:t>
            </a:r>
            <a:r>
              <a:rPr lang="en-US" sz="1200" kern="1200" dirty="0" smtClean="0">
                <a:solidFill>
                  <a:schemeClr val="tx1"/>
                </a:solidFill>
                <a:effectLst/>
                <a:latin typeface="Times New Roman" pitchFamily="18" charset="0"/>
                <a:ea typeface="+mn-ea"/>
                <a:cs typeface="+mn-cs"/>
              </a:rPr>
              <a:t>didn’t actually see the defendant, did you?  Second, because your cross time is so short, students should try to limit their crosses to making 3 or 4 points for your case (giving yourself 5 or so questions to make each point), and then the students should sit </a:t>
            </a:r>
            <a:r>
              <a:rPr lang="en-US" sz="1200" kern="1200" dirty="0" smtClean="0">
                <a:solidFill>
                  <a:schemeClr val="tx1"/>
                </a:solidFill>
                <a:effectLst/>
                <a:latin typeface="Times New Roman" pitchFamily="18" charset="0"/>
                <a:ea typeface="+mn-ea"/>
                <a:cs typeface="+mn-cs"/>
              </a:rPr>
              <a:t>down. Students </a:t>
            </a:r>
            <a:r>
              <a:rPr lang="en-US" sz="1200" kern="1200" dirty="0" smtClean="0">
                <a:solidFill>
                  <a:schemeClr val="tx1"/>
                </a:solidFill>
                <a:effectLst/>
                <a:latin typeface="Times New Roman" pitchFamily="18" charset="0"/>
                <a:ea typeface="+mn-ea"/>
                <a:cs typeface="+mn-cs"/>
              </a:rPr>
              <a:t>won’t have time for much more than that.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14</a:t>
            </a:fld>
            <a:endParaRPr lang="en-US"/>
          </a:p>
        </p:txBody>
      </p:sp>
    </p:spTree>
    <p:extLst>
      <p:ext uri="{BB962C8B-B14F-4D97-AF65-F5344CB8AC3E}">
        <p14:creationId xmlns:p14="http://schemas.microsoft.com/office/powerpoint/2010/main" val="78853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their cross examinations, students should then write some re-direct examination </a:t>
            </a:r>
            <a:r>
              <a:rPr lang="en-US" sz="1200" kern="1200" dirty="0" smtClean="0">
                <a:solidFill>
                  <a:schemeClr val="tx1"/>
                </a:solidFill>
                <a:effectLst/>
                <a:latin typeface="Times New Roman" pitchFamily="18" charset="0"/>
                <a:ea typeface="+mn-ea"/>
                <a:cs typeface="+mn-cs"/>
              </a:rPr>
              <a:t>questions. The </a:t>
            </a:r>
            <a:r>
              <a:rPr lang="en-US" sz="1200" kern="1200" dirty="0" smtClean="0">
                <a:solidFill>
                  <a:schemeClr val="tx1"/>
                </a:solidFill>
                <a:effectLst/>
                <a:latin typeface="Times New Roman" pitchFamily="18" charset="0"/>
                <a:ea typeface="+mn-ea"/>
                <a:cs typeface="+mn-cs"/>
              </a:rPr>
              <a:t>purpose of the redirects is to clarify or explain bad or confusing cross </a:t>
            </a:r>
            <a:r>
              <a:rPr lang="en-US" sz="1200" kern="1200" dirty="0" smtClean="0">
                <a:solidFill>
                  <a:schemeClr val="tx1"/>
                </a:solidFill>
                <a:effectLst/>
                <a:latin typeface="Times New Roman" pitchFamily="18" charset="0"/>
                <a:ea typeface="+mn-ea"/>
                <a:cs typeface="+mn-cs"/>
              </a:rPr>
              <a:t>testimony. It’s </a:t>
            </a:r>
            <a:r>
              <a:rPr lang="en-US" sz="1200" kern="1200" dirty="0" smtClean="0">
                <a:solidFill>
                  <a:schemeClr val="tx1"/>
                </a:solidFill>
                <a:effectLst/>
                <a:latin typeface="Times New Roman" pitchFamily="18" charset="0"/>
                <a:ea typeface="+mn-ea"/>
                <a:cs typeface="+mn-cs"/>
              </a:rPr>
              <a:t>a way to re-habilitate your </a:t>
            </a:r>
            <a:r>
              <a:rPr lang="en-US" sz="1200" kern="1200" dirty="0" smtClean="0">
                <a:solidFill>
                  <a:schemeClr val="tx1"/>
                </a:solidFill>
                <a:effectLst/>
                <a:latin typeface="Times New Roman" pitchFamily="18" charset="0"/>
                <a:ea typeface="+mn-ea"/>
                <a:cs typeface="+mn-cs"/>
              </a:rPr>
              <a:t>witness. Here’s </a:t>
            </a:r>
            <a:r>
              <a:rPr lang="en-US" sz="1200" kern="1200" dirty="0" smtClean="0">
                <a:solidFill>
                  <a:schemeClr val="tx1"/>
                </a:solidFill>
                <a:effectLst/>
                <a:latin typeface="Times New Roman" pitchFamily="18" charset="0"/>
                <a:ea typeface="+mn-ea"/>
                <a:cs typeface="+mn-cs"/>
              </a:rPr>
              <a:t>my suggestion for re-directs:  Before the competition, students should draft 3 or 4 re-direct questions for possible use during the </a:t>
            </a:r>
            <a:r>
              <a:rPr lang="en-US" sz="1200" kern="1200" dirty="0" smtClean="0">
                <a:solidFill>
                  <a:schemeClr val="tx1"/>
                </a:solidFill>
                <a:effectLst/>
                <a:latin typeface="Times New Roman" pitchFamily="18" charset="0"/>
                <a:ea typeface="+mn-ea"/>
                <a:cs typeface="+mn-cs"/>
              </a:rPr>
              <a:t>trial. In </a:t>
            </a:r>
            <a:r>
              <a:rPr lang="en-US" sz="1200" kern="1200" dirty="0" smtClean="0">
                <a:solidFill>
                  <a:schemeClr val="tx1"/>
                </a:solidFill>
                <a:effectLst/>
                <a:latin typeface="Times New Roman" pitchFamily="18" charset="0"/>
                <a:ea typeface="+mn-ea"/>
                <a:cs typeface="+mn-cs"/>
              </a:rPr>
              <a:t>drafting these redirects, students should anticipate what will likely happen on cross </a:t>
            </a:r>
            <a:r>
              <a:rPr lang="en-US" sz="1200" kern="1200" dirty="0" smtClean="0">
                <a:solidFill>
                  <a:schemeClr val="tx1"/>
                </a:solidFill>
                <a:effectLst/>
                <a:latin typeface="Times New Roman" pitchFamily="18" charset="0"/>
                <a:ea typeface="+mn-ea"/>
                <a:cs typeface="+mn-cs"/>
              </a:rPr>
              <a:t>examination. Of </a:t>
            </a:r>
            <a:r>
              <a:rPr lang="en-US" sz="1200" kern="1200" dirty="0" smtClean="0">
                <a:solidFill>
                  <a:schemeClr val="tx1"/>
                </a:solidFill>
                <a:effectLst/>
                <a:latin typeface="Times New Roman" pitchFamily="18" charset="0"/>
                <a:ea typeface="+mn-ea"/>
                <a:cs typeface="+mn-cs"/>
              </a:rPr>
              <a:t>course, students don’t have to use any of their pre-scripted redirects during competition, and further, they shouldn’t limit themselves to pre-scripted re-directs during the competition. Redirects are limited in scope to what is actually raised on cross examination, so some of your pre-scripted re-directs may not be usable or appropriate and your trial attorneys should be prepared to improvise re-directs if necessary.</a:t>
            </a:r>
          </a:p>
          <a:p>
            <a:pPr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15</a:t>
            </a:fld>
            <a:endParaRPr lang="en-US"/>
          </a:p>
        </p:txBody>
      </p:sp>
    </p:spTree>
    <p:extLst>
      <p:ext uri="{BB962C8B-B14F-4D97-AF65-F5344CB8AC3E}">
        <p14:creationId xmlns:p14="http://schemas.microsoft.com/office/powerpoint/2010/main" val="84023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students write their examinations and therefore know the evidence they will be eliciting, they will now be in a position to write their </a:t>
            </a:r>
            <a:r>
              <a:rPr lang="en-US" sz="1200" kern="1200" dirty="0" smtClean="0">
                <a:solidFill>
                  <a:schemeClr val="tx1"/>
                </a:solidFill>
                <a:effectLst/>
                <a:latin typeface="Times New Roman" pitchFamily="18" charset="0"/>
                <a:ea typeface="+mn-ea"/>
                <a:cs typeface="+mn-cs"/>
              </a:rPr>
              <a:t>opening. Typically</a:t>
            </a:r>
            <a:r>
              <a:rPr lang="en-US" sz="1200" kern="1200" dirty="0" smtClean="0">
                <a:solidFill>
                  <a:schemeClr val="tx1"/>
                </a:solidFill>
                <a:effectLst/>
                <a:latin typeface="Times New Roman" pitchFamily="18" charset="0"/>
                <a:ea typeface="+mn-ea"/>
                <a:cs typeface="+mn-cs"/>
              </a:rPr>
              <a:t>, openings are between 3 and 4 minutes </a:t>
            </a:r>
            <a:r>
              <a:rPr lang="en-US" sz="1200" kern="1200" dirty="0" smtClean="0">
                <a:solidFill>
                  <a:schemeClr val="tx1"/>
                </a:solidFill>
                <a:effectLst/>
                <a:latin typeface="Times New Roman" pitchFamily="18" charset="0"/>
                <a:ea typeface="+mn-ea"/>
                <a:cs typeface="+mn-cs"/>
              </a:rPr>
              <a:t>long. The </a:t>
            </a:r>
            <a:r>
              <a:rPr lang="en-US" sz="1200" kern="1200" dirty="0" smtClean="0">
                <a:solidFill>
                  <a:schemeClr val="tx1"/>
                </a:solidFill>
                <a:effectLst/>
                <a:latin typeface="Times New Roman" pitchFamily="18" charset="0"/>
                <a:ea typeface="+mn-ea"/>
                <a:cs typeface="+mn-cs"/>
              </a:rPr>
              <a:t>opening is a short, concise statement of the case, not an argument!  So, in writing their opening, students should use terms like—</a:t>
            </a:r>
          </a:p>
          <a:p>
            <a:r>
              <a:rPr lang="en-US" sz="1200" kern="1200" dirty="0" smtClean="0">
                <a:solidFill>
                  <a:schemeClr val="tx1"/>
                </a:solidFill>
                <a:effectLst/>
                <a:latin typeface="Times New Roman" pitchFamily="18" charset="0"/>
                <a:ea typeface="+mn-ea"/>
                <a:cs typeface="+mn-cs"/>
              </a:rPr>
              <a:t>The evidence will show</a:t>
            </a:r>
          </a:p>
          <a:p>
            <a:r>
              <a:rPr lang="en-US" sz="1200" kern="1200" dirty="0" smtClean="0">
                <a:solidFill>
                  <a:schemeClr val="tx1"/>
                </a:solidFill>
                <a:effectLst/>
                <a:latin typeface="Times New Roman" pitchFamily="18" charset="0"/>
                <a:ea typeface="+mn-ea"/>
                <a:cs typeface="+mn-cs"/>
              </a:rPr>
              <a:t>You will hear</a:t>
            </a:r>
          </a:p>
          <a:p>
            <a:r>
              <a:rPr lang="en-US" sz="1200" kern="1200" dirty="0" smtClean="0">
                <a:solidFill>
                  <a:schemeClr val="tx1"/>
                </a:solidFill>
                <a:effectLst/>
                <a:latin typeface="Times New Roman" pitchFamily="18" charset="0"/>
                <a:ea typeface="+mn-ea"/>
                <a:cs typeface="+mn-cs"/>
              </a:rPr>
              <a:t>You will learn</a:t>
            </a:r>
          </a:p>
          <a:p>
            <a:r>
              <a:rPr lang="en-US" sz="1200" kern="1200" dirty="0" smtClean="0">
                <a:solidFill>
                  <a:schemeClr val="tx1"/>
                </a:solidFill>
                <a:effectLst/>
                <a:latin typeface="Times New Roman" pitchFamily="18" charset="0"/>
                <a:ea typeface="+mn-ea"/>
                <a:cs typeface="+mn-cs"/>
              </a:rPr>
              <a:t>You will find</a:t>
            </a:r>
          </a:p>
          <a:p>
            <a:r>
              <a:rPr lang="en-US" sz="1200" kern="1200" dirty="0" smtClean="0">
                <a:solidFill>
                  <a:schemeClr val="tx1"/>
                </a:solidFill>
                <a:effectLst/>
                <a:latin typeface="Times New Roman" pitchFamily="18" charset="0"/>
                <a:ea typeface="+mn-ea"/>
                <a:cs typeface="+mn-cs"/>
              </a:rPr>
              <a:t>Such and such witness will testify</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4"/>
            <a:endParaRPr lang="en-US" b="1" dirty="0"/>
          </a:p>
          <a:p>
            <a:pPr lvl="4"/>
            <a:endParaRPr lang="en-US" b="1"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16</a:t>
            </a:fld>
            <a:endParaRPr lang="en-US"/>
          </a:p>
        </p:txBody>
      </p:sp>
    </p:spTree>
    <p:extLst>
      <p:ext uri="{BB962C8B-B14F-4D97-AF65-F5344CB8AC3E}">
        <p14:creationId xmlns:p14="http://schemas.microsoft.com/office/powerpoint/2010/main" val="42445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Mock Trial Openings tend to follow a certain </a:t>
            </a:r>
            <a:r>
              <a:rPr lang="en-US" sz="1200" kern="1200" dirty="0" smtClean="0">
                <a:solidFill>
                  <a:schemeClr val="tx1"/>
                </a:solidFill>
                <a:effectLst/>
                <a:latin typeface="Times New Roman" pitchFamily="18" charset="0"/>
                <a:ea typeface="+mn-ea"/>
                <a:cs typeface="+mn-cs"/>
              </a:rPr>
              <a:t>structure. They </a:t>
            </a:r>
            <a:r>
              <a:rPr lang="en-US" sz="1200" kern="1200" dirty="0" smtClean="0">
                <a:solidFill>
                  <a:schemeClr val="tx1"/>
                </a:solidFill>
                <a:effectLst/>
                <a:latin typeface="Times New Roman" pitchFamily="18" charset="0"/>
                <a:ea typeface="+mn-ea"/>
                <a:cs typeface="+mn-cs"/>
              </a:rPr>
              <a:t>don’t have to follow this structure, but let me tell you what is typical in competition. In the Prosecution Opening, students will explain what they intend to prove and how they will prove </a:t>
            </a:r>
            <a:r>
              <a:rPr lang="en-US" sz="1200" kern="1200" dirty="0" smtClean="0">
                <a:solidFill>
                  <a:schemeClr val="tx1"/>
                </a:solidFill>
                <a:effectLst/>
                <a:latin typeface="Times New Roman" pitchFamily="18" charset="0"/>
                <a:ea typeface="+mn-ea"/>
                <a:cs typeface="+mn-cs"/>
              </a:rPr>
              <a:t>it. When </a:t>
            </a:r>
            <a:r>
              <a:rPr lang="en-US" sz="1200" kern="1200" dirty="0" smtClean="0">
                <a:solidFill>
                  <a:schemeClr val="tx1"/>
                </a:solidFill>
                <a:effectLst/>
                <a:latin typeface="Times New Roman" pitchFamily="18" charset="0"/>
                <a:ea typeface="+mn-ea"/>
                <a:cs typeface="+mn-cs"/>
              </a:rPr>
              <a:t>doing so, they will present events in an orderly sequence, something the scorers can understand and follow easily. If they can, students will also want to suggest a motive and explain the defendant’s opportunity to commit the crime. The prosecution opening is your team’s chance to </a:t>
            </a:r>
            <a:r>
              <a:rPr lang="en-US" sz="1200" i="1" kern="1200" dirty="0" smtClean="0">
                <a:solidFill>
                  <a:schemeClr val="tx1"/>
                </a:solidFill>
                <a:effectLst/>
                <a:latin typeface="Times New Roman" pitchFamily="18" charset="0"/>
                <a:ea typeface="+mn-ea"/>
                <a:cs typeface="+mn-cs"/>
              </a:rPr>
              <a:t>tell your story </a:t>
            </a:r>
            <a:r>
              <a:rPr lang="en-US" sz="1200" kern="1200" dirty="0" smtClean="0">
                <a:solidFill>
                  <a:schemeClr val="tx1"/>
                </a:solidFill>
                <a:effectLst/>
                <a:latin typeface="Times New Roman" pitchFamily="18" charset="0"/>
                <a:ea typeface="+mn-ea"/>
                <a:cs typeface="+mn-cs"/>
              </a:rPr>
              <a:t>as to why the defendant will be found guilty at the end of the trial</a:t>
            </a:r>
            <a:r>
              <a:rPr lang="en-US" sz="1200" i="1"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 As for the Defense Opening, it’s important to remember that the Defense does not have the burden of proof—the prosecution does. The purpose of the Defense Opening is to point out the weaknesses in the prosecution’s case, and to explain why there will be reasonable doubt of the defendant’s guilt at the end of the trial.</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17</a:t>
            </a:fld>
            <a:endParaRPr lang="en-US"/>
          </a:p>
        </p:txBody>
      </p:sp>
    </p:spTree>
    <p:extLst>
      <p:ext uri="{BB962C8B-B14F-4D97-AF65-F5344CB8AC3E}">
        <p14:creationId xmlns:p14="http://schemas.microsoft.com/office/powerpoint/2010/main" val="307692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for some scoring tips for the </a:t>
            </a:r>
            <a:r>
              <a:rPr lang="en-US" sz="1200" kern="1200" dirty="0" smtClean="0">
                <a:solidFill>
                  <a:schemeClr val="tx1"/>
                </a:solidFill>
                <a:effectLst/>
                <a:latin typeface="Times New Roman" pitchFamily="18" charset="0"/>
                <a:ea typeface="+mn-ea"/>
                <a:cs typeface="+mn-cs"/>
              </a:rPr>
              <a:t>openings. When </a:t>
            </a:r>
            <a:r>
              <a:rPr lang="en-US" sz="1200" kern="1200" dirty="0" smtClean="0">
                <a:solidFill>
                  <a:schemeClr val="tx1"/>
                </a:solidFill>
                <a:effectLst/>
                <a:latin typeface="Times New Roman" pitchFamily="18" charset="0"/>
                <a:ea typeface="+mn-ea"/>
                <a:cs typeface="+mn-cs"/>
              </a:rPr>
              <a:t>writing the openings, your students should consider mentioning the name of each witness they will be calling in the case and providing some insight (even if very brief) into what that witness will be testifying </a:t>
            </a:r>
            <a:r>
              <a:rPr lang="en-US" sz="1200" kern="1200" dirty="0" smtClean="0">
                <a:solidFill>
                  <a:schemeClr val="tx1"/>
                </a:solidFill>
                <a:effectLst/>
                <a:latin typeface="Times New Roman" pitchFamily="18" charset="0"/>
                <a:ea typeface="+mn-ea"/>
                <a:cs typeface="+mn-cs"/>
              </a:rPr>
              <a:t>about. You’ll </a:t>
            </a:r>
            <a:r>
              <a:rPr lang="en-US" sz="1200" kern="1200" dirty="0" smtClean="0">
                <a:solidFill>
                  <a:schemeClr val="tx1"/>
                </a:solidFill>
                <a:effectLst/>
                <a:latin typeface="Times New Roman" pitchFamily="18" charset="0"/>
                <a:ea typeface="+mn-ea"/>
                <a:cs typeface="+mn-cs"/>
              </a:rPr>
              <a:t>find this may help the scorers follow your case better during the course of the trial, and that should help your </a:t>
            </a:r>
            <a:r>
              <a:rPr lang="en-US" sz="1200" kern="1200" dirty="0" smtClean="0">
                <a:solidFill>
                  <a:schemeClr val="tx1"/>
                </a:solidFill>
                <a:effectLst/>
                <a:latin typeface="Times New Roman" pitchFamily="18" charset="0"/>
                <a:ea typeface="+mn-ea"/>
                <a:cs typeface="+mn-cs"/>
              </a:rPr>
              <a:t>score. Second</a:t>
            </a:r>
            <a:r>
              <a:rPr lang="en-US" sz="1200" kern="1200" dirty="0" smtClean="0">
                <a:solidFill>
                  <a:schemeClr val="tx1"/>
                </a:solidFill>
                <a:effectLst/>
                <a:latin typeface="Times New Roman" pitchFamily="18" charset="0"/>
                <a:ea typeface="+mn-ea"/>
                <a:cs typeface="+mn-cs"/>
              </a:rPr>
              <a:t>, to make your Opening more memorable, students should consider using a theme in their opening, and possibly repeating that theme throughout the case, including the </a:t>
            </a:r>
            <a:r>
              <a:rPr lang="en-US" sz="1200" kern="1200" dirty="0" smtClean="0">
                <a:solidFill>
                  <a:schemeClr val="tx1"/>
                </a:solidFill>
                <a:effectLst/>
                <a:latin typeface="Times New Roman" pitchFamily="18" charset="0"/>
                <a:ea typeface="+mn-ea"/>
                <a:cs typeface="+mn-cs"/>
              </a:rPr>
              <a:t>closing. Some </a:t>
            </a:r>
            <a:r>
              <a:rPr lang="en-US" sz="1200" kern="1200" dirty="0" smtClean="0">
                <a:solidFill>
                  <a:schemeClr val="tx1"/>
                </a:solidFill>
                <a:effectLst/>
                <a:latin typeface="Times New Roman" pitchFamily="18" charset="0"/>
                <a:ea typeface="+mn-ea"/>
                <a:cs typeface="+mn-cs"/>
              </a:rPr>
              <a:t>examples of themes are:</a:t>
            </a:r>
          </a:p>
          <a:p>
            <a:r>
              <a:rPr lang="en-US" sz="1200" kern="1200" dirty="0" smtClean="0">
                <a:solidFill>
                  <a:schemeClr val="tx1"/>
                </a:solidFill>
                <a:effectLst/>
                <a:latin typeface="Times New Roman" pitchFamily="18" charset="0"/>
                <a:ea typeface="+mn-ea"/>
                <a:cs typeface="+mn-cs"/>
              </a:rPr>
              <a:t>For the Prosecution:</a:t>
            </a:r>
          </a:p>
          <a:p>
            <a:r>
              <a:rPr lang="en-US" sz="1200" kern="1200" dirty="0" smtClean="0">
                <a:solidFill>
                  <a:schemeClr val="tx1"/>
                </a:solidFill>
                <a:effectLst/>
                <a:latin typeface="Times New Roman" pitchFamily="18" charset="0"/>
                <a:ea typeface="+mn-ea"/>
                <a:cs typeface="+mn-cs"/>
              </a:rPr>
              <a:t>This case is about a defendant who couldn’t control his anger</a:t>
            </a:r>
          </a:p>
          <a:p>
            <a:r>
              <a:rPr lang="en-US" sz="1200" kern="1200" dirty="0" smtClean="0">
                <a:solidFill>
                  <a:schemeClr val="tx1"/>
                </a:solidFill>
                <a:effectLst/>
                <a:latin typeface="Times New Roman" pitchFamily="18" charset="0"/>
                <a:ea typeface="+mn-ea"/>
                <a:cs typeface="+mn-cs"/>
              </a:rPr>
              <a:t>The defendant’s greed got the better of him</a:t>
            </a:r>
          </a:p>
          <a:p>
            <a:r>
              <a:rPr lang="en-US" sz="1200" kern="1200" dirty="0" smtClean="0">
                <a:solidFill>
                  <a:schemeClr val="tx1"/>
                </a:solidFill>
                <a:effectLst/>
                <a:latin typeface="Times New Roman" pitchFamily="18" charset="0"/>
                <a:ea typeface="+mn-ea"/>
                <a:cs typeface="+mn-cs"/>
              </a:rPr>
              <a:t>This case is about a defendant who is pretending to be insane to avoid taking responsibility for his own actions</a:t>
            </a:r>
          </a:p>
          <a:p>
            <a:r>
              <a:rPr lang="en-US" sz="1200" kern="1200" dirty="0" smtClean="0">
                <a:solidFill>
                  <a:schemeClr val="tx1"/>
                </a:solidFill>
                <a:effectLst/>
                <a:latin typeface="Times New Roman" pitchFamily="18" charset="0"/>
                <a:ea typeface="+mn-ea"/>
                <a:cs typeface="+mn-cs"/>
              </a:rPr>
              <a:t>For the Defense:</a:t>
            </a:r>
          </a:p>
          <a:p>
            <a:r>
              <a:rPr lang="en-US" sz="1200" kern="1200" dirty="0" smtClean="0">
                <a:solidFill>
                  <a:schemeClr val="tx1"/>
                </a:solidFill>
                <a:effectLst/>
                <a:latin typeface="Times New Roman" pitchFamily="18" charset="0"/>
                <a:ea typeface="+mn-ea"/>
                <a:cs typeface="+mn-cs"/>
              </a:rPr>
              <a:t>This case is based on witnesses who could not see, and an investigator who did not look</a:t>
            </a:r>
          </a:p>
          <a:p>
            <a:r>
              <a:rPr lang="en-US" sz="1200" kern="1200" dirty="0" smtClean="0">
                <a:solidFill>
                  <a:schemeClr val="tx1"/>
                </a:solidFill>
                <a:effectLst/>
                <a:latin typeface="Times New Roman" pitchFamily="18" charset="0"/>
                <a:ea typeface="+mn-ea"/>
                <a:cs typeface="+mn-cs"/>
              </a:rPr>
              <a:t>This case is about mistaken identity</a:t>
            </a:r>
          </a:p>
          <a:p>
            <a:r>
              <a:rPr lang="en-US" sz="1200" kern="1200" dirty="0" smtClean="0">
                <a:solidFill>
                  <a:schemeClr val="tx1"/>
                </a:solidFill>
                <a:effectLst/>
                <a:latin typeface="Times New Roman" pitchFamily="18" charset="0"/>
                <a:ea typeface="+mn-ea"/>
                <a:cs typeface="+mn-cs"/>
              </a:rPr>
              <a:t>This case is about a student who acted out of self-defense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These are examples of themes—they may not be applicable to this case, but they are examples of the kind of themes that are appropriate for mock trial.</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3"/>
            <a:endParaRPr lang="en-US" b="1" dirty="0"/>
          </a:p>
          <a:p>
            <a:pPr lvl="3"/>
            <a:endParaRPr lang="en-US"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18</a:t>
            </a:fld>
            <a:endParaRPr lang="en-US"/>
          </a:p>
        </p:txBody>
      </p:sp>
    </p:spTree>
    <p:extLst>
      <p:ext uri="{BB962C8B-B14F-4D97-AF65-F5344CB8AC3E}">
        <p14:creationId xmlns:p14="http://schemas.microsoft.com/office/powerpoint/2010/main" val="131715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 openings, students can turn to writing the </a:t>
            </a:r>
            <a:r>
              <a:rPr lang="en-US" sz="1200" kern="1200" dirty="0" smtClean="0">
                <a:solidFill>
                  <a:schemeClr val="tx1"/>
                </a:solidFill>
                <a:effectLst/>
                <a:latin typeface="Times New Roman" pitchFamily="18" charset="0"/>
                <a:ea typeface="+mn-ea"/>
                <a:cs typeface="+mn-cs"/>
              </a:rPr>
              <a:t>closings. Typically</a:t>
            </a:r>
            <a:r>
              <a:rPr lang="en-US" sz="1200" kern="1200" dirty="0" smtClean="0">
                <a:solidFill>
                  <a:schemeClr val="tx1"/>
                </a:solidFill>
                <a:effectLst/>
                <a:latin typeface="Times New Roman" pitchFamily="18" charset="0"/>
                <a:ea typeface="+mn-ea"/>
                <a:cs typeface="+mn-cs"/>
              </a:rPr>
              <a:t>, closings are 5 1/2 to 6 minutes long (depending on the time of the Opening</a:t>
            </a:r>
            <a:r>
              <a:rPr lang="en-US" sz="1200" kern="1200" dirty="0" smtClean="0">
                <a:solidFill>
                  <a:schemeClr val="tx1"/>
                </a:solidFill>
                <a:effectLst/>
                <a:latin typeface="Times New Roman" pitchFamily="18" charset="0"/>
                <a:ea typeface="+mn-ea"/>
                <a:cs typeface="+mn-cs"/>
              </a:rPr>
              <a:t>). Remember</a:t>
            </a:r>
            <a:r>
              <a:rPr lang="en-US" sz="1200" kern="1200" dirty="0" smtClean="0">
                <a:solidFill>
                  <a:schemeClr val="tx1"/>
                </a:solidFill>
                <a:effectLst/>
                <a:latin typeface="Times New Roman" pitchFamily="18" charset="0"/>
                <a:ea typeface="+mn-ea"/>
                <a:cs typeface="+mn-cs"/>
              </a:rPr>
              <a:t>, you have 9 minutes total for both the opening and the closing, excluding the rebuttal. So if you have a long opening, your closing will need to be </a:t>
            </a:r>
            <a:r>
              <a:rPr lang="en-US" sz="1200" kern="1200" dirty="0" smtClean="0">
                <a:solidFill>
                  <a:schemeClr val="tx1"/>
                </a:solidFill>
                <a:effectLst/>
                <a:latin typeface="Times New Roman" pitchFamily="18" charset="0"/>
                <a:ea typeface="+mn-ea"/>
                <a:cs typeface="+mn-cs"/>
              </a:rPr>
              <a:t>shorter. But </a:t>
            </a:r>
            <a:r>
              <a:rPr lang="en-US" sz="1200" kern="1200" dirty="0" smtClean="0">
                <a:solidFill>
                  <a:schemeClr val="tx1"/>
                </a:solidFill>
                <a:effectLst/>
                <a:latin typeface="Times New Roman" pitchFamily="18" charset="0"/>
                <a:ea typeface="+mn-ea"/>
                <a:cs typeface="+mn-cs"/>
              </a:rPr>
              <a:t>given that the closing is double scored, and that there is so much more evidence and testimony to cover in the closing compared to the opening, typically the closing is at least 5 ½ minutes </a:t>
            </a:r>
            <a:r>
              <a:rPr lang="en-US" sz="1200" kern="1200" dirty="0" smtClean="0">
                <a:solidFill>
                  <a:schemeClr val="tx1"/>
                </a:solidFill>
                <a:effectLst/>
                <a:latin typeface="Times New Roman" pitchFamily="18" charset="0"/>
                <a:ea typeface="+mn-ea"/>
                <a:cs typeface="+mn-cs"/>
              </a:rPr>
              <a:t>long. Unlike </a:t>
            </a:r>
            <a:r>
              <a:rPr lang="en-US" sz="1200" kern="1200" dirty="0" smtClean="0">
                <a:solidFill>
                  <a:schemeClr val="tx1"/>
                </a:solidFill>
                <a:effectLst/>
                <a:latin typeface="Times New Roman" pitchFamily="18" charset="0"/>
                <a:ea typeface="+mn-ea"/>
                <a:cs typeface="+mn-cs"/>
              </a:rPr>
              <a:t>the opening, the closing is an argument!  Closers present a persuasive argument as to why the Prosecution has proven, or not proven, its case against the defendant beyond a reasonable doubt.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19</a:t>
            </a:fld>
            <a:endParaRPr lang="en-US"/>
          </a:p>
        </p:txBody>
      </p:sp>
    </p:spTree>
    <p:extLst>
      <p:ext uri="{BB962C8B-B14F-4D97-AF65-F5344CB8AC3E}">
        <p14:creationId xmlns:p14="http://schemas.microsoft.com/office/powerpoint/2010/main" val="16523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So, how do you get started?  Well, the first thing to do is to field a </a:t>
            </a:r>
            <a:r>
              <a:rPr lang="en-US" sz="1200" kern="1200" dirty="0" smtClean="0">
                <a:solidFill>
                  <a:schemeClr val="tx1"/>
                </a:solidFill>
                <a:effectLst/>
                <a:latin typeface="Times New Roman" pitchFamily="18" charset="0"/>
                <a:ea typeface="+mn-ea"/>
                <a:cs typeface="+mn-cs"/>
              </a:rPr>
              <a:t>team. Under </a:t>
            </a:r>
            <a:r>
              <a:rPr lang="en-US" sz="1200" kern="1200" dirty="0" smtClean="0">
                <a:solidFill>
                  <a:schemeClr val="tx1"/>
                </a:solidFill>
                <a:effectLst/>
                <a:latin typeface="Times New Roman" pitchFamily="18" charset="0"/>
                <a:ea typeface="+mn-ea"/>
                <a:cs typeface="+mn-cs"/>
              </a:rPr>
              <a:t>the rules of the mock trial competition, a team must have </a:t>
            </a:r>
            <a:r>
              <a:rPr lang="en-US" sz="1200" i="1" kern="1200" dirty="0" smtClean="0">
                <a:solidFill>
                  <a:schemeClr val="tx1"/>
                </a:solidFill>
                <a:effectLst/>
                <a:latin typeface="Times New Roman" pitchFamily="18" charset="0"/>
                <a:ea typeface="+mn-ea"/>
                <a:cs typeface="+mn-cs"/>
              </a:rPr>
              <a:t>at least</a:t>
            </a:r>
            <a:r>
              <a:rPr lang="en-US" sz="1200" kern="1200" dirty="0" smtClean="0">
                <a:solidFill>
                  <a:schemeClr val="tx1"/>
                </a:solidFill>
                <a:effectLst/>
                <a:latin typeface="Times New Roman" pitchFamily="18" charset="0"/>
                <a:ea typeface="+mn-ea"/>
                <a:cs typeface="+mn-cs"/>
              </a:rPr>
              <a:t> 8, but no more than 25 student members, and that number includes </a:t>
            </a:r>
            <a:r>
              <a:rPr lang="en-US" sz="1200" kern="1200" dirty="0" smtClean="0">
                <a:solidFill>
                  <a:schemeClr val="tx1"/>
                </a:solidFill>
                <a:effectLst/>
                <a:latin typeface="Times New Roman" pitchFamily="18" charset="0"/>
                <a:ea typeface="+mn-ea"/>
                <a:cs typeface="+mn-cs"/>
              </a:rPr>
              <a:t>alternates. Some </a:t>
            </a:r>
            <a:r>
              <a:rPr lang="en-US" sz="1200" kern="1200" dirty="0" smtClean="0">
                <a:solidFill>
                  <a:schemeClr val="tx1"/>
                </a:solidFill>
                <a:effectLst/>
                <a:latin typeface="Times New Roman" pitchFamily="18" charset="0"/>
                <a:ea typeface="+mn-ea"/>
                <a:cs typeface="+mn-cs"/>
              </a:rPr>
              <a:t>counties do allow schools to field more than 1 team. The deadline for fielding a second team has now passed, but if you’re interested in fielding a second team next year, check with your county coordinator for details.</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talk about the typical structure of a mock trial </a:t>
            </a:r>
            <a:r>
              <a:rPr lang="en-US" sz="1200" kern="1200" dirty="0" smtClean="0">
                <a:solidFill>
                  <a:schemeClr val="tx1"/>
                </a:solidFill>
                <a:effectLst/>
                <a:latin typeface="Times New Roman" pitchFamily="18" charset="0"/>
                <a:ea typeface="+mn-ea"/>
                <a:cs typeface="+mn-cs"/>
              </a:rPr>
              <a:t>closing. Again</a:t>
            </a:r>
            <a:r>
              <a:rPr lang="en-US" sz="1200" kern="1200" dirty="0" smtClean="0">
                <a:solidFill>
                  <a:schemeClr val="tx1"/>
                </a:solidFill>
                <a:effectLst/>
                <a:latin typeface="Times New Roman" pitchFamily="18" charset="0"/>
                <a:ea typeface="+mn-ea"/>
                <a:cs typeface="+mn-cs"/>
              </a:rPr>
              <a:t>, you don’t have to follow this structure, but it’s what you can expect to hear from many teams during the </a:t>
            </a:r>
            <a:r>
              <a:rPr lang="en-US" sz="1200" kern="1200" dirty="0" smtClean="0">
                <a:solidFill>
                  <a:schemeClr val="tx1"/>
                </a:solidFill>
                <a:effectLst/>
                <a:latin typeface="Times New Roman" pitchFamily="18" charset="0"/>
                <a:ea typeface="+mn-ea"/>
                <a:cs typeface="+mn-cs"/>
              </a:rPr>
              <a:t>competition. As </a:t>
            </a:r>
            <a:r>
              <a:rPr lang="en-US" sz="1200" kern="1200" dirty="0" smtClean="0">
                <a:solidFill>
                  <a:schemeClr val="tx1"/>
                </a:solidFill>
                <a:effectLst/>
                <a:latin typeface="Times New Roman" pitchFamily="18" charset="0"/>
                <a:ea typeface="+mn-ea"/>
                <a:cs typeface="+mn-cs"/>
              </a:rPr>
              <a:t>for the Prosecution Closing, the Prosecution has the burden of proof—they must prove the defendant’s guilt beyond a reasonable </a:t>
            </a:r>
            <a:r>
              <a:rPr lang="en-US" sz="1200" kern="1200" dirty="0" smtClean="0">
                <a:solidFill>
                  <a:schemeClr val="tx1"/>
                </a:solidFill>
                <a:effectLst/>
                <a:latin typeface="Times New Roman" pitchFamily="18" charset="0"/>
                <a:ea typeface="+mn-ea"/>
                <a:cs typeface="+mn-cs"/>
              </a:rPr>
              <a:t>doubt. So </a:t>
            </a:r>
            <a:r>
              <a:rPr lang="en-US" sz="1200" kern="1200" dirty="0" smtClean="0">
                <a:solidFill>
                  <a:schemeClr val="tx1"/>
                </a:solidFill>
                <a:effectLst/>
                <a:latin typeface="Times New Roman" pitchFamily="18" charset="0"/>
                <a:ea typeface="+mn-ea"/>
                <a:cs typeface="+mn-cs"/>
              </a:rPr>
              <a:t>in writing your prosecution closing, students should start by walking through the charges against the defendant and explaining how each element of the charge has been proven beyond a reasonable </a:t>
            </a:r>
            <a:r>
              <a:rPr lang="en-US" sz="1200" kern="1200" dirty="0" smtClean="0">
                <a:solidFill>
                  <a:schemeClr val="tx1"/>
                </a:solidFill>
                <a:effectLst/>
                <a:latin typeface="Times New Roman" pitchFamily="18" charset="0"/>
                <a:ea typeface="+mn-ea"/>
                <a:cs typeface="+mn-cs"/>
              </a:rPr>
              <a:t>doubt. It’s </a:t>
            </a:r>
            <a:r>
              <a:rPr lang="en-US" sz="1200" kern="1200" dirty="0" smtClean="0">
                <a:solidFill>
                  <a:schemeClr val="tx1"/>
                </a:solidFill>
                <a:effectLst/>
                <a:latin typeface="Times New Roman" pitchFamily="18" charset="0"/>
                <a:ea typeface="+mn-ea"/>
                <a:cs typeface="+mn-cs"/>
              </a:rPr>
              <a:t>important for the students to be specific!  They need to cite the evidence and witness testimony that proves each </a:t>
            </a:r>
            <a:r>
              <a:rPr lang="en-US" sz="1200" kern="1200" dirty="0" smtClean="0">
                <a:solidFill>
                  <a:schemeClr val="tx1"/>
                </a:solidFill>
                <a:effectLst/>
                <a:latin typeface="Times New Roman" pitchFamily="18" charset="0"/>
                <a:ea typeface="+mn-ea"/>
                <a:cs typeface="+mn-cs"/>
              </a:rPr>
              <a:t>charge. If </a:t>
            </a:r>
            <a:r>
              <a:rPr lang="en-US" sz="1200" kern="1200" dirty="0" smtClean="0">
                <a:solidFill>
                  <a:schemeClr val="tx1"/>
                </a:solidFill>
                <a:effectLst/>
                <a:latin typeface="Times New Roman" pitchFamily="18" charset="0"/>
                <a:ea typeface="+mn-ea"/>
                <a:cs typeface="+mn-cs"/>
              </a:rPr>
              <a:t>they can, students should explain the defendant’s motive to commit the crime, as well as the Defendant’s </a:t>
            </a:r>
            <a:r>
              <a:rPr lang="en-US" sz="1200" kern="1200" dirty="0" smtClean="0">
                <a:solidFill>
                  <a:schemeClr val="tx1"/>
                </a:solidFill>
                <a:effectLst/>
                <a:latin typeface="Times New Roman" pitchFamily="18" charset="0"/>
                <a:ea typeface="+mn-ea"/>
                <a:cs typeface="+mn-cs"/>
              </a:rPr>
              <a:t>opportunity. For </a:t>
            </a:r>
            <a:r>
              <a:rPr lang="en-US" sz="1200" kern="1200" dirty="0" smtClean="0">
                <a:solidFill>
                  <a:schemeClr val="tx1"/>
                </a:solidFill>
                <a:effectLst/>
                <a:latin typeface="Times New Roman" pitchFamily="18" charset="0"/>
                <a:ea typeface="+mn-ea"/>
                <a:cs typeface="+mn-cs"/>
              </a:rPr>
              <a:t>the Defense closing, remember, the defense has no burden of proof!  In other words, the Defense doesn’t (and shouldn’t) argue that the defendant is </a:t>
            </a:r>
            <a:r>
              <a:rPr lang="en-US" sz="1200" kern="1200" dirty="0" smtClean="0">
                <a:solidFill>
                  <a:schemeClr val="tx1"/>
                </a:solidFill>
                <a:effectLst/>
                <a:latin typeface="Times New Roman" pitchFamily="18" charset="0"/>
                <a:ea typeface="+mn-ea"/>
                <a:cs typeface="+mn-cs"/>
              </a:rPr>
              <a:t>innocent. Instead</a:t>
            </a:r>
            <a:r>
              <a:rPr lang="en-US" sz="1200" kern="1200" dirty="0" smtClean="0">
                <a:solidFill>
                  <a:schemeClr val="tx1"/>
                </a:solidFill>
                <a:effectLst/>
                <a:latin typeface="Times New Roman" pitchFamily="18" charset="0"/>
                <a:ea typeface="+mn-ea"/>
                <a:cs typeface="+mn-cs"/>
              </a:rPr>
              <a:t>, students should explain why the prosecution has failed to meet its burden and prove guilt beyond a reasonable </a:t>
            </a:r>
            <a:r>
              <a:rPr lang="en-US" sz="1200" kern="1200" dirty="0" smtClean="0">
                <a:solidFill>
                  <a:schemeClr val="tx1"/>
                </a:solidFill>
                <a:effectLst/>
                <a:latin typeface="Times New Roman" pitchFamily="18" charset="0"/>
                <a:ea typeface="+mn-ea"/>
                <a:cs typeface="+mn-cs"/>
              </a:rPr>
              <a:t>doubt. In </a:t>
            </a:r>
            <a:r>
              <a:rPr lang="en-US" sz="1200" kern="1200" dirty="0" smtClean="0">
                <a:solidFill>
                  <a:schemeClr val="tx1"/>
                </a:solidFill>
                <a:effectLst/>
                <a:latin typeface="Times New Roman" pitchFamily="18" charset="0"/>
                <a:ea typeface="+mn-ea"/>
                <a:cs typeface="+mn-cs"/>
              </a:rPr>
              <a:t>the defense closing, students should walk through each of the charges against the defendant and explain why there is reasonable doubt as to each </a:t>
            </a:r>
            <a:r>
              <a:rPr lang="en-US" sz="1200" kern="1200" dirty="0" smtClean="0">
                <a:solidFill>
                  <a:schemeClr val="tx1"/>
                </a:solidFill>
                <a:effectLst/>
                <a:latin typeface="Times New Roman" pitchFamily="18" charset="0"/>
                <a:ea typeface="+mn-ea"/>
                <a:cs typeface="+mn-cs"/>
              </a:rPr>
              <a:t>charge. Again</a:t>
            </a:r>
            <a:r>
              <a:rPr lang="en-US" sz="1200" kern="1200" dirty="0" smtClean="0">
                <a:solidFill>
                  <a:schemeClr val="tx1"/>
                </a:solidFill>
                <a:effectLst/>
                <a:latin typeface="Times New Roman" pitchFamily="18" charset="0"/>
                <a:ea typeface="+mn-ea"/>
                <a:cs typeface="+mn-cs"/>
              </a:rPr>
              <a:t>, students should be specific!  They should cite the evidence and witness testimony that raises reasonable </a:t>
            </a:r>
            <a:r>
              <a:rPr lang="en-US" sz="1200" kern="1200" dirty="0" smtClean="0">
                <a:solidFill>
                  <a:schemeClr val="tx1"/>
                </a:solidFill>
                <a:effectLst/>
                <a:latin typeface="Times New Roman" pitchFamily="18" charset="0"/>
                <a:ea typeface="+mn-ea"/>
                <a:cs typeface="+mn-cs"/>
              </a:rPr>
              <a:t>doubt. If </a:t>
            </a:r>
            <a:r>
              <a:rPr lang="en-US" sz="1200" kern="1200" dirty="0" smtClean="0">
                <a:solidFill>
                  <a:schemeClr val="tx1"/>
                </a:solidFill>
                <a:effectLst/>
                <a:latin typeface="Times New Roman" pitchFamily="18" charset="0"/>
                <a:ea typeface="+mn-ea"/>
                <a:cs typeface="+mn-cs"/>
              </a:rPr>
              <a:t>applicable, they can also discuss other reasonable suspects discussed during the trial.</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20</a:t>
            </a:fld>
            <a:endParaRPr lang="en-US"/>
          </a:p>
        </p:txBody>
      </p:sp>
    </p:spTree>
    <p:extLst>
      <p:ext uri="{BB962C8B-B14F-4D97-AF65-F5344CB8AC3E}">
        <p14:creationId xmlns:p14="http://schemas.microsoft.com/office/powerpoint/2010/main" val="409174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for scoring tips for the closings, the most important thing is for the closers to be flexible!  For one thing, closings may only reference evidence presented and accepted during the trial—no new facts can be argued, and no objectionable testimony can be referenced. Therefore, at trial, closers need to adjust their closing argument based on the evidence that was accepted by the court during the </a:t>
            </a:r>
            <a:r>
              <a:rPr lang="en-US" sz="1200" kern="1200" dirty="0" smtClean="0">
                <a:solidFill>
                  <a:schemeClr val="tx1"/>
                </a:solidFill>
                <a:effectLst/>
                <a:latin typeface="Times New Roman" pitchFamily="18" charset="0"/>
                <a:ea typeface="+mn-ea"/>
                <a:cs typeface="+mn-cs"/>
              </a:rPr>
              <a:t>trial. So </a:t>
            </a:r>
            <a:r>
              <a:rPr lang="en-US" sz="1200" kern="1200" dirty="0" smtClean="0">
                <a:solidFill>
                  <a:schemeClr val="tx1"/>
                </a:solidFill>
                <a:effectLst/>
                <a:latin typeface="Times New Roman" pitchFamily="18" charset="0"/>
                <a:ea typeface="+mn-ea"/>
                <a:cs typeface="+mn-cs"/>
              </a:rPr>
              <a:t>for example, if opposing counsel successfully objects to a piece of your evidence, or if under the pretrial ruling certain evidence is excluded from the trial, your student may not cite to that evidence in the </a:t>
            </a:r>
            <a:r>
              <a:rPr lang="en-US" sz="1200" kern="1200" dirty="0" smtClean="0">
                <a:solidFill>
                  <a:schemeClr val="tx1"/>
                </a:solidFill>
                <a:effectLst/>
                <a:latin typeface="Times New Roman" pitchFamily="18" charset="0"/>
                <a:ea typeface="+mn-ea"/>
                <a:cs typeface="+mn-cs"/>
              </a:rPr>
              <a:t>closing. Similarly</a:t>
            </a:r>
            <a:r>
              <a:rPr lang="en-US" sz="1200" kern="1200" dirty="0" smtClean="0">
                <a:solidFill>
                  <a:schemeClr val="tx1"/>
                </a:solidFill>
                <a:effectLst/>
                <a:latin typeface="Times New Roman" pitchFamily="18" charset="0"/>
                <a:ea typeface="+mn-ea"/>
                <a:cs typeface="+mn-cs"/>
              </a:rPr>
              <a:t>, if your team is able to impeach a witness during trial, particularly the defendant, it can help your closer’s score if your closer improvises by making reference to that impeachment during the closing and arguing that the witness is not </a:t>
            </a:r>
            <a:r>
              <a:rPr lang="en-US" sz="1200" kern="1200" dirty="0" smtClean="0">
                <a:solidFill>
                  <a:schemeClr val="tx1"/>
                </a:solidFill>
                <a:effectLst/>
                <a:latin typeface="Times New Roman" pitchFamily="18" charset="0"/>
                <a:ea typeface="+mn-ea"/>
                <a:cs typeface="+mn-cs"/>
              </a:rPr>
              <a:t>credible. The </a:t>
            </a:r>
            <a:r>
              <a:rPr lang="en-US" sz="1200" kern="1200" dirty="0" smtClean="0">
                <a:solidFill>
                  <a:schemeClr val="tx1"/>
                </a:solidFill>
                <a:effectLst/>
                <a:latin typeface="Times New Roman" pitchFamily="18" charset="0"/>
                <a:ea typeface="+mn-ea"/>
                <a:cs typeface="+mn-cs"/>
              </a:rPr>
              <a:t>bottom line is that, generally speaking, closers score best when they can adjust their argument to what actually happens during the trial, rather than merely reciting a pre-scripted closing argument.</a:t>
            </a:r>
            <a:endParaRPr lang="en-US" sz="105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1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21</a:t>
            </a:fld>
            <a:endParaRPr lang="en-US"/>
          </a:p>
        </p:txBody>
      </p:sp>
    </p:spTree>
    <p:extLst>
      <p:ext uri="{BB962C8B-B14F-4D97-AF65-F5344CB8AC3E}">
        <p14:creationId xmlns:p14="http://schemas.microsoft.com/office/powerpoint/2010/main" val="369510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your closing arguments, students should write some closing </a:t>
            </a:r>
            <a:r>
              <a:rPr lang="en-US" sz="1200" kern="1200" dirty="0" smtClean="0">
                <a:solidFill>
                  <a:schemeClr val="tx1"/>
                </a:solidFill>
                <a:effectLst/>
                <a:latin typeface="Times New Roman" pitchFamily="18" charset="0"/>
                <a:ea typeface="+mn-ea"/>
                <a:cs typeface="+mn-cs"/>
              </a:rPr>
              <a:t>rebuttals. At </a:t>
            </a:r>
            <a:r>
              <a:rPr lang="en-US" sz="1200" kern="1200" dirty="0" smtClean="0">
                <a:solidFill>
                  <a:schemeClr val="tx1"/>
                </a:solidFill>
                <a:effectLst/>
                <a:latin typeface="Times New Roman" pitchFamily="18" charset="0"/>
                <a:ea typeface="+mn-ea"/>
                <a:cs typeface="+mn-cs"/>
              </a:rPr>
              <a:t>trial, your closing rebuttal will be just 1 minute </a:t>
            </a:r>
            <a:r>
              <a:rPr lang="en-US" sz="1200" kern="1200" dirty="0" smtClean="0">
                <a:solidFill>
                  <a:schemeClr val="tx1"/>
                </a:solidFill>
                <a:effectLst/>
                <a:latin typeface="Times New Roman" pitchFamily="18" charset="0"/>
                <a:ea typeface="+mn-ea"/>
                <a:cs typeface="+mn-cs"/>
              </a:rPr>
              <a:t>long. The </a:t>
            </a:r>
            <a:r>
              <a:rPr lang="en-US" sz="1200" kern="1200" dirty="0" smtClean="0">
                <a:solidFill>
                  <a:schemeClr val="tx1"/>
                </a:solidFill>
                <a:effectLst/>
                <a:latin typeface="Times New Roman" pitchFamily="18" charset="0"/>
                <a:ea typeface="+mn-ea"/>
                <a:cs typeface="+mn-cs"/>
              </a:rPr>
              <a:t>purpose of the closing rebuttal is to respond to your opponent’s closing </a:t>
            </a:r>
            <a:r>
              <a:rPr lang="en-US" sz="1200" kern="1200" dirty="0" smtClean="0">
                <a:solidFill>
                  <a:schemeClr val="tx1"/>
                </a:solidFill>
                <a:effectLst/>
                <a:latin typeface="Times New Roman" pitchFamily="18" charset="0"/>
                <a:ea typeface="+mn-ea"/>
                <a:cs typeface="+mn-cs"/>
              </a:rPr>
              <a:t>arguments. The </a:t>
            </a:r>
            <a:r>
              <a:rPr lang="en-US" sz="1200" kern="1200" dirty="0" smtClean="0">
                <a:solidFill>
                  <a:schemeClr val="tx1"/>
                </a:solidFill>
                <a:effectLst/>
                <a:latin typeface="Times New Roman" pitchFamily="18" charset="0"/>
                <a:ea typeface="+mn-ea"/>
                <a:cs typeface="+mn-cs"/>
              </a:rPr>
              <a:t>purpose is not to simply re-hash arguments already made, particularly when they are </a:t>
            </a:r>
            <a:r>
              <a:rPr lang="en-US" sz="1200" kern="1200" dirty="0" smtClean="0">
                <a:solidFill>
                  <a:schemeClr val="tx1"/>
                </a:solidFill>
                <a:effectLst/>
                <a:latin typeface="Times New Roman" pitchFamily="18" charset="0"/>
                <a:ea typeface="+mn-ea"/>
                <a:cs typeface="+mn-cs"/>
              </a:rPr>
              <a:t>uncontested. However</a:t>
            </a:r>
            <a:r>
              <a:rPr lang="en-US" sz="1200" kern="1200" dirty="0" smtClean="0">
                <a:solidFill>
                  <a:schemeClr val="tx1"/>
                </a:solidFill>
                <a:effectLst/>
                <a:latin typeface="Times New Roman" pitchFamily="18" charset="0"/>
                <a:ea typeface="+mn-ea"/>
                <a:cs typeface="+mn-cs"/>
              </a:rPr>
              <a:t>, for scoring purposes, students shouldn’t go in to the rebuttal cold! Before and during the trial, your closer should anticipate arguments that likely will be raised during your opponent’s closing, and formulate in advance some things the closer might want to say during </a:t>
            </a:r>
            <a:r>
              <a:rPr lang="en-US" sz="1200" kern="1200" dirty="0" smtClean="0">
                <a:solidFill>
                  <a:schemeClr val="tx1"/>
                </a:solidFill>
                <a:effectLst/>
                <a:latin typeface="Times New Roman" pitchFamily="18" charset="0"/>
                <a:ea typeface="+mn-ea"/>
                <a:cs typeface="+mn-cs"/>
              </a:rPr>
              <a:t>rebuttal. Also</a:t>
            </a:r>
            <a:r>
              <a:rPr lang="en-US" sz="1200" kern="1200" dirty="0" smtClean="0">
                <a:solidFill>
                  <a:schemeClr val="tx1"/>
                </a:solidFill>
                <a:effectLst/>
                <a:latin typeface="Times New Roman" pitchFamily="18" charset="0"/>
                <a:ea typeface="+mn-ea"/>
                <a:cs typeface="+mn-cs"/>
              </a:rPr>
              <a:t>, since it will be improvised to some extent, your closer should practice what a 1 minute response feels like—1 minute is </a:t>
            </a:r>
            <a:r>
              <a:rPr lang="en-US" sz="1200" i="1" kern="1200" dirty="0" smtClean="0">
                <a:solidFill>
                  <a:schemeClr val="tx1"/>
                </a:solidFill>
                <a:effectLst/>
                <a:latin typeface="Times New Roman" pitchFamily="18" charset="0"/>
                <a:ea typeface="+mn-ea"/>
                <a:cs typeface="+mn-cs"/>
              </a:rPr>
              <a:t>very</a:t>
            </a:r>
            <a:r>
              <a:rPr lang="en-US" sz="1200" kern="1200" dirty="0" smtClean="0">
                <a:solidFill>
                  <a:schemeClr val="tx1"/>
                </a:solidFill>
                <a:effectLst/>
                <a:latin typeface="Times New Roman" pitchFamily="18" charset="0"/>
                <a:ea typeface="+mn-ea"/>
                <a:cs typeface="+mn-cs"/>
              </a:rPr>
              <a:t> short, but practicing will help ensure the student doesn’t run out of </a:t>
            </a:r>
            <a:r>
              <a:rPr lang="en-US" sz="1200" kern="1200" dirty="0" smtClean="0">
                <a:solidFill>
                  <a:schemeClr val="tx1"/>
                </a:solidFill>
                <a:effectLst/>
                <a:latin typeface="Times New Roman" pitchFamily="18" charset="0"/>
                <a:ea typeface="+mn-ea"/>
                <a:cs typeface="+mn-cs"/>
              </a:rPr>
              <a:t>time. Finally</a:t>
            </a:r>
            <a:r>
              <a:rPr lang="en-US" sz="1200" kern="1200" dirty="0" smtClean="0">
                <a:solidFill>
                  <a:schemeClr val="tx1"/>
                </a:solidFill>
                <a:effectLst/>
                <a:latin typeface="Times New Roman" pitchFamily="18" charset="0"/>
                <a:ea typeface="+mn-ea"/>
                <a:cs typeface="+mn-cs"/>
              </a:rPr>
              <a:t>, the last thing your closer will want to do is run out of time on the </a:t>
            </a:r>
            <a:r>
              <a:rPr lang="en-US" sz="1200" kern="1200" dirty="0" smtClean="0">
                <a:solidFill>
                  <a:schemeClr val="tx1"/>
                </a:solidFill>
                <a:effectLst/>
                <a:latin typeface="Times New Roman" pitchFamily="18" charset="0"/>
                <a:ea typeface="+mn-ea"/>
                <a:cs typeface="+mn-cs"/>
              </a:rPr>
              <a:t>rebuttal. Time </a:t>
            </a:r>
            <a:r>
              <a:rPr lang="en-US" sz="1200" kern="1200" dirty="0" smtClean="0">
                <a:solidFill>
                  <a:schemeClr val="tx1"/>
                </a:solidFill>
                <a:effectLst/>
                <a:latin typeface="Times New Roman" pitchFamily="18" charset="0"/>
                <a:ea typeface="+mn-ea"/>
                <a:cs typeface="+mn-cs"/>
              </a:rPr>
              <a:t>being called is the very last thing the scorers will hear before scoring the </a:t>
            </a:r>
            <a:r>
              <a:rPr lang="en-US" sz="1200" kern="1200" dirty="0" smtClean="0">
                <a:solidFill>
                  <a:schemeClr val="tx1"/>
                </a:solidFill>
                <a:effectLst/>
                <a:latin typeface="Times New Roman" pitchFamily="18" charset="0"/>
                <a:ea typeface="+mn-ea"/>
                <a:cs typeface="+mn-cs"/>
              </a:rPr>
              <a:t>closing. The </a:t>
            </a:r>
            <a:r>
              <a:rPr lang="en-US" sz="1200" kern="1200" dirty="0" smtClean="0">
                <a:solidFill>
                  <a:schemeClr val="tx1"/>
                </a:solidFill>
                <a:effectLst/>
                <a:latin typeface="Times New Roman" pitchFamily="18" charset="0"/>
                <a:ea typeface="+mn-ea"/>
                <a:cs typeface="+mn-cs"/>
              </a:rPr>
              <a:t>reality is, a student can have an amazing closing and be docked simply because the student ran out of time on the </a:t>
            </a:r>
            <a:r>
              <a:rPr lang="en-US" sz="1200" kern="1200" dirty="0" smtClean="0">
                <a:solidFill>
                  <a:schemeClr val="tx1"/>
                </a:solidFill>
                <a:effectLst/>
                <a:latin typeface="Times New Roman" pitchFamily="18" charset="0"/>
                <a:ea typeface="+mn-ea"/>
                <a:cs typeface="+mn-cs"/>
              </a:rPr>
              <a:t>rebuttal. So </a:t>
            </a:r>
            <a:r>
              <a:rPr lang="en-US" sz="1200" kern="1200" dirty="0" smtClean="0">
                <a:solidFill>
                  <a:schemeClr val="tx1"/>
                </a:solidFill>
                <a:effectLst/>
                <a:latin typeface="Times New Roman" pitchFamily="18" charset="0"/>
                <a:ea typeface="+mn-ea"/>
                <a:cs typeface="+mn-cs"/>
              </a:rPr>
              <a:t>be sure your closer ends the rebuttal before time is called.</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0"/>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22</a:t>
            </a:fld>
            <a:endParaRPr lang="en-US"/>
          </a:p>
        </p:txBody>
      </p:sp>
    </p:spTree>
    <p:extLst>
      <p:ext uri="{BB962C8B-B14F-4D97-AF65-F5344CB8AC3E}">
        <p14:creationId xmlns:p14="http://schemas.microsoft.com/office/powerpoint/2010/main" val="403313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now talk about </a:t>
            </a:r>
            <a:r>
              <a:rPr lang="en-US" sz="1200" kern="1200" dirty="0" smtClean="0">
                <a:solidFill>
                  <a:schemeClr val="tx1"/>
                </a:solidFill>
                <a:effectLst/>
                <a:latin typeface="Times New Roman" pitchFamily="18" charset="0"/>
                <a:ea typeface="+mn-ea"/>
                <a:cs typeface="+mn-cs"/>
              </a:rPr>
              <a:t>Pretrial. First </a:t>
            </a:r>
            <a:r>
              <a:rPr lang="en-US" sz="1200" kern="1200" dirty="0" smtClean="0">
                <a:solidFill>
                  <a:schemeClr val="tx1"/>
                </a:solidFill>
                <a:effectLst/>
                <a:latin typeface="Times New Roman" pitchFamily="18" charset="0"/>
                <a:ea typeface="+mn-ea"/>
                <a:cs typeface="+mn-cs"/>
              </a:rPr>
              <a:t>of all, Pretrial is for high school students </a:t>
            </a:r>
            <a:r>
              <a:rPr lang="en-US" sz="1200" kern="1200" dirty="0" smtClean="0">
                <a:solidFill>
                  <a:schemeClr val="tx1"/>
                </a:solidFill>
                <a:effectLst/>
                <a:latin typeface="Times New Roman" pitchFamily="18" charset="0"/>
                <a:ea typeface="+mn-ea"/>
                <a:cs typeface="+mn-cs"/>
              </a:rPr>
              <a:t>only. Middle </a:t>
            </a:r>
            <a:r>
              <a:rPr lang="en-US" sz="1200" kern="1200" dirty="0" smtClean="0">
                <a:solidFill>
                  <a:schemeClr val="tx1"/>
                </a:solidFill>
                <a:effectLst/>
                <a:latin typeface="Times New Roman" pitchFamily="18" charset="0"/>
                <a:ea typeface="+mn-ea"/>
                <a:cs typeface="+mn-cs"/>
              </a:rPr>
              <a:t>school mock students do not do pretrial. So for you high school mock trial coaches, when preparing for pretrial, you should start by reviewing some fundamental concepts with the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For </a:t>
            </a:r>
            <a:r>
              <a:rPr lang="en-US" sz="1200" kern="1200" dirty="0" smtClean="0">
                <a:solidFill>
                  <a:schemeClr val="tx1"/>
                </a:solidFill>
                <a:effectLst/>
                <a:latin typeface="Times New Roman" pitchFamily="18" charset="0"/>
                <a:ea typeface="+mn-ea"/>
                <a:cs typeface="+mn-cs"/>
              </a:rPr>
              <a:t>example:</a:t>
            </a:r>
          </a:p>
          <a:p>
            <a:r>
              <a:rPr lang="en-US" sz="1200" kern="1200" dirty="0" smtClean="0">
                <a:solidFill>
                  <a:schemeClr val="tx1"/>
                </a:solidFill>
                <a:effectLst/>
                <a:latin typeface="Times New Roman" pitchFamily="18" charset="0"/>
                <a:ea typeface="+mn-ea"/>
                <a:cs typeface="+mn-cs"/>
              </a:rPr>
              <a:t>What is stare decisis?</a:t>
            </a:r>
          </a:p>
          <a:p>
            <a:r>
              <a:rPr lang="en-US" sz="1200" kern="1200" dirty="0" smtClean="0">
                <a:solidFill>
                  <a:schemeClr val="tx1"/>
                </a:solidFill>
                <a:effectLst/>
                <a:latin typeface="Times New Roman" pitchFamily="18" charset="0"/>
                <a:ea typeface="+mn-ea"/>
                <a:cs typeface="+mn-cs"/>
              </a:rPr>
              <a:t>What rulings trump other rulings?</a:t>
            </a:r>
          </a:p>
          <a:p>
            <a:r>
              <a:rPr lang="en-US" sz="1200" kern="1200" dirty="0" smtClean="0">
                <a:solidFill>
                  <a:schemeClr val="tx1"/>
                </a:solidFill>
                <a:effectLst/>
                <a:latin typeface="Times New Roman" pitchFamily="18" charset="0"/>
                <a:ea typeface="+mn-ea"/>
                <a:cs typeface="+mn-cs"/>
              </a:rPr>
              <a:t>What is a holding?  What is dicta?</a:t>
            </a:r>
          </a:p>
          <a:p>
            <a:r>
              <a:rPr lang="en-US" sz="1200" kern="1200" dirty="0" smtClean="0">
                <a:solidFill>
                  <a:schemeClr val="tx1"/>
                </a:solidFill>
                <a:effectLst/>
                <a:latin typeface="Times New Roman" pitchFamily="18" charset="0"/>
                <a:ea typeface="+mn-ea"/>
                <a:cs typeface="+mn-cs"/>
              </a:rPr>
              <a:t>How is the Constitution applicable to this case (that is, what is the interplay of the 14</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Amendment).</a:t>
            </a:r>
          </a:p>
          <a:p>
            <a:r>
              <a:rPr lang="en-US" sz="1200" kern="1200" dirty="0" smtClean="0">
                <a:solidFill>
                  <a:schemeClr val="tx1"/>
                </a:solidFill>
                <a:effectLst/>
                <a:latin typeface="Times New Roman" pitchFamily="18" charset="0"/>
                <a:ea typeface="+mn-ea"/>
                <a:cs typeface="+mn-cs"/>
              </a:rPr>
              <a:t>What is the role of the Judge and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in the pretrial argument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23</a:t>
            </a:fld>
            <a:endParaRPr lang="en-US"/>
          </a:p>
        </p:txBody>
      </p:sp>
    </p:spTree>
    <p:extLst>
      <p:ext uri="{BB962C8B-B14F-4D97-AF65-F5344CB8AC3E}">
        <p14:creationId xmlns:p14="http://schemas.microsoft.com/office/powerpoint/2010/main" val="2679593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Next, to prepare for pretrial, the coach and student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will need to read the cases in the case </a:t>
            </a:r>
            <a:r>
              <a:rPr lang="en-US" sz="1200" kern="1200" dirty="0" smtClean="0">
                <a:solidFill>
                  <a:schemeClr val="tx1"/>
                </a:solidFill>
                <a:effectLst/>
                <a:latin typeface="Times New Roman" pitchFamily="18" charset="0"/>
                <a:ea typeface="+mn-ea"/>
                <a:cs typeface="+mn-cs"/>
              </a:rPr>
              <a:t>packet. In </a:t>
            </a:r>
            <a:r>
              <a:rPr lang="en-US" sz="1200" kern="1200" dirty="0" smtClean="0">
                <a:solidFill>
                  <a:schemeClr val="tx1"/>
                </a:solidFill>
                <a:effectLst/>
                <a:latin typeface="Times New Roman" pitchFamily="18" charset="0"/>
                <a:ea typeface="+mn-ea"/>
                <a:cs typeface="+mn-cs"/>
              </a:rPr>
              <a:t>this regard, it’s very important to remember that under mock trial rules,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are limited to talking about the </a:t>
            </a:r>
            <a:r>
              <a:rPr lang="en-US" sz="1200" kern="1200" dirty="0" err="1" smtClean="0">
                <a:solidFill>
                  <a:schemeClr val="tx1"/>
                </a:solidFill>
                <a:effectLst/>
                <a:latin typeface="Times New Roman" pitchFamily="18" charset="0"/>
                <a:ea typeface="+mn-ea"/>
                <a:cs typeface="+mn-cs"/>
              </a:rPr>
              <a:t>caselaw</a:t>
            </a:r>
            <a:r>
              <a:rPr lang="en-US" sz="1200" kern="1200" dirty="0" smtClean="0">
                <a:solidFill>
                  <a:schemeClr val="tx1"/>
                </a:solidFill>
                <a:effectLst/>
                <a:latin typeface="Times New Roman" pitchFamily="18" charset="0"/>
                <a:ea typeface="+mn-ea"/>
                <a:cs typeface="+mn-cs"/>
              </a:rPr>
              <a:t> in the case packet—they cannot go beyond the abbreviated cases in their </a:t>
            </a:r>
            <a:r>
              <a:rPr lang="en-US" sz="1200" kern="1200" dirty="0" smtClean="0">
                <a:solidFill>
                  <a:schemeClr val="tx1"/>
                </a:solidFill>
                <a:effectLst/>
                <a:latin typeface="Times New Roman" pitchFamily="18" charset="0"/>
                <a:ea typeface="+mn-ea"/>
                <a:cs typeface="+mn-cs"/>
              </a:rPr>
              <a:t>argument. In </a:t>
            </a:r>
            <a:r>
              <a:rPr lang="en-US" sz="1200" kern="1200" dirty="0" smtClean="0">
                <a:solidFill>
                  <a:schemeClr val="tx1"/>
                </a:solidFill>
                <a:effectLst/>
                <a:latin typeface="Times New Roman" pitchFamily="18" charset="0"/>
                <a:ea typeface="+mn-ea"/>
                <a:cs typeface="+mn-cs"/>
              </a:rPr>
              <a:t>addition, it’s very possible that the holdings and facts in the case may have been changed deliberately from real case </a:t>
            </a:r>
            <a:r>
              <a:rPr lang="en-US" sz="1200" kern="1200" dirty="0" smtClean="0">
                <a:solidFill>
                  <a:schemeClr val="tx1"/>
                </a:solidFill>
                <a:effectLst/>
                <a:latin typeface="Times New Roman" pitchFamily="18" charset="0"/>
                <a:ea typeface="+mn-ea"/>
                <a:cs typeface="+mn-cs"/>
              </a:rPr>
              <a:t>law. So </a:t>
            </a:r>
            <a:r>
              <a:rPr lang="en-US" sz="1200" kern="1200" dirty="0" smtClean="0">
                <a:solidFill>
                  <a:schemeClr val="tx1"/>
                </a:solidFill>
                <a:effectLst/>
                <a:latin typeface="Times New Roman" pitchFamily="18" charset="0"/>
                <a:ea typeface="+mn-ea"/>
                <a:cs typeface="+mn-cs"/>
              </a:rPr>
              <a:t>read and interpret the cases as they are described in the case packet, and don’t extrapolate based on what the “real law” may be.</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24</a:t>
            </a:fld>
            <a:endParaRPr lang="en-US"/>
          </a:p>
        </p:txBody>
      </p:sp>
    </p:spTree>
    <p:extLst>
      <p:ext uri="{BB962C8B-B14F-4D97-AF65-F5344CB8AC3E}">
        <p14:creationId xmlns:p14="http://schemas.microsoft.com/office/powerpoint/2010/main" val="380200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reading each of the cases, begin analyzing </a:t>
            </a:r>
            <a:r>
              <a:rPr lang="en-US" sz="1200" kern="1200" dirty="0" smtClean="0">
                <a:solidFill>
                  <a:schemeClr val="tx1"/>
                </a:solidFill>
                <a:effectLst/>
                <a:latin typeface="Times New Roman" pitchFamily="18" charset="0"/>
                <a:ea typeface="+mn-ea"/>
                <a:cs typeface="+mn-cs"/>
              </a:rPr>
              <a:t>them. Start </a:t>
            </a:r>
            <a:r>
              <a:rPr lang="en-US" sz="1200" kern="1200" dirty="0" smtClean="0">
                <a:solidFill>
                  <a:schemeClr val="tx1"/>
                </a:solidFill>
                <a:effectLst/>
                <a:latin typeface="Times New Roman" pitchFamily="18" charset="0"/>
                <a:ea typeface="+mn-ea"/>
                <a:cs typeface="+mn-cs"/>
              </a:rPr>
              <a:t>by identifying the holding in each case and the facts supporting the </a:t>
            </a:r>
            <a:r>
              <a:rPr lang="en-US" sz="1200" kern="1200" dirty="0" smtClean="0">
                <a:solidFill>
                  <a:schemeClr val="tx1"/>
                </a:solidFill>
                <a:effectLst/>
                <a:latin typeface="Times New Roman" pitchFamily="18" charset="0"/>
                <a:ea typeface="+mn-ea"/>
                <a:cs typeface="+mn-cs"/>
              </a:rPr>
              <a:t>holding. Then</a:t>
            </a:r>
            <a:r>
              <a:rPr lang="en-US" sz="1200" kern="1200" dirty="0" smtClean="0">
                <a:solidFill>
                  <a:schemeClr val="tx1"/>
                </a:solidFill>
                <a:effectLst/>
                <a:latin typeface="Times New Roman" pitchFamily="18" charset="0"/>
                <a:ea typeface="+mn-ea"/>
                <a:cs typeface="+mn-cs"/>
              </a:rPr>
              <a:t>, determine whether the holding is good for the prosecution, good for the defense, good for both the prosecution and the defense, or not good or bad for either </a:t>
            </a:r>
            <a:r>
              <a:rPr lang="en-US" sz="1200" kern="1200" dirty="0" smtClean="0">
                <a:solidFill>
                  <a:schemeClr val="tx1"/>
                </a:solidFill>
                <a:effectLst/>
                <a:latin typeface="Times New Roman" pitchFamily="18" charset="0"/>
                <a:ea typeface="+mn-ea"/>
                <a:cs typeface="+mn-cs"/>
              </a:rPr>
              <a:t>side. If </a:t>
            </a:r>
            <a:r>
              <a:rPr lang="en-US" sz="1200" kern="1200" dirty="0" smtClean="0">
                <a:solidFill>
                  <a:schemeClr val="tx1"/>
                </a:solidFill>
                <a:effectLst/>
                <a:latin typeface="Times New Roman" pitchFamily="18" charset="0"/>
                <a:ea typeface="+mn-ea"/>
                <a:cs typeface="+mn-cs"/>
              </a:rPr>
              <a:t>the holding is good for your side, you may want to use that case to support your </a:t>
            </a:r>
            <a:r>
              <a:rPr lang="en-US" sz="1200" kern="1200" dirty="0" smtClean="0">
                <a:solidFill>
                  <a:schemeClr val="tx1"/>
                </a:solidFill>
                <a:effectLst/>
                <a:latin typeface="Times New Roman" pitchFamily="18" charset="0"/>
                <a:ea typeface="+mn-ea"/>
                <a:cs typeface="+mn-cs"/>
              </a:rPr>
              <a:t>argument. If </a:t>
            </a:r>
            <a:r>
              <a:rPr lang="en-US" sz="1200" kern="1200" dirty="0" smtClean="0">
                <a:solidFill>
                  <a:schemeClr val="tx1"/>
                </a:solidFill>
                <a:effectLst/>
                <a:latin typeface="Times New Roman" pitchFamily="18" charset="0"/>
                <a:ea typeface="+mn-ea"/>
                <a:cs typeface="+mn-cs"/>
              </a:rPr>
              <a:t>the holding is bad for your side, you will need to distinguish the case based on its facts.</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25</a:t>
            </a:fld>
            <a:endParaRPr lang="en-US"/>
          </a:p>
        </p:txBody>
      </p:sp>
    </p:spTree>
    <p:extLst>
      <p:ext uri="{BB962C8B-B14F-4D97-AF65-F5344CB8AC3E}">
        <p14:creationId xmlns:p14="http://schemas.microsoft.com/office/powerpoint/2010/main" val="162512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analyzing the cases in the case packet, students should begin to write their pretrial </a:t>
            </a:r>
            <a:r>
              <a:rPr lang="en-US" sz="1200" kern="1200" dirty="0" smtClean="0">
                <a:solidFill>
                  <a:schemeClr val="tx1"/>
                </a:solidFill>
                <a:effectLst/>
                <a:latin typeface="Times New Roman" pitchFamily="18" charset="0"/>
                <a:ea typeface="+mn-ea"/>
                <a:cs typeface="+mn-cs"/>
              </a:rPr>
              <a:t>argument. When </a:t>
            </a:r>
            <a:r>
              <a:rPr lang="en-US" sz="1200" kern="1200" dirty="0" smtClean="0">
                <a:solidFill>
                  <a:schemeClr val="tx1"/>
                </a:solidFill>
                <a:effectLst/>
                <a:latin typeface="Times New Roman" pitchFamily="18" charset="0"/>
                <a:ea typeface="+mn-ea"/>
                <a:cs typeface="+mn-cs"/>
              </a:rPr>
              <a:t>doing so, it’s important to keep in mind the time constraints for the pretrial </a:t>
            </a:r>
            <a:r>
              <a:rPr lang="en-US" sz="1200" kern="1200" dirty="0" smtClean="0">
                <a:solidFill>
                  <a:schemeClr val="tx1"/>
                </a:solidFill>
                <a:effectLst/>
                <a:latin typeface="Times New Roman" pitchFamily="18" charset="0"/>
                <a:ea typeface="+mn-ea"/>
                <a:cs typeface="+mn-cs"/>
              </a:rPr>
              <a:t>argument.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have 4 minutes for their Opening argument, and 2 minutes for their rebuttal </a:t>
            </a:r>
            <a:r>
              <a:rPr lang="en-US" sz="1200" kern="1200" dirty="0" smtClean="0">
                <a:solidFill>
                  <a:schemeClr val="tx1"/>
                </a:solidFill>
                <a:effectLst/>
                <a:latin typeface="Times New Roman" pitchFamily="18" charset="0"/>
                <a:ea typeface="+mn-ea"/>
                <a:cs typeface="+mn-cs"/>
              </a:rPr>
              <a:t>argument. In </a:t>
            </a:r>
            <a:r>
              <a:rPr lang="en-US" sz="1200" kern="1200" dirty="0" smtClean="0">
                <a:solidFill>
                  <a:schemeClr val="tx1"/>
                </a:solidFill>
                <a:effectLst/>
                <a:latin typeface="Times New Roman" pitchFamily="18" charset="0"/>
                <a:ea typeface="+mn-ea"/>
                <a:cs typeface="+mn-cs"/>
              </a:rPr>
              <a:t>creating your Opening arguments, students should try to cite 3 to 4 cases supporting their </a:t>
            </a:r>
            <a:r>
              <a:rPr lang="en-US" sz="1200" kern="1200" dirty="0" smtClean="0">
                <a:solidFill>
                  <a:schemeClr val="tx1"/>
                </a:solidFill>
                <a:effectLst/>
                <a:latin typeface="Times New Roman" pitchFamily="18" charset="0"/>
                <a:ea typeface="+mn-ea"/>
                <a:cs typeface="+mn-cs"/>
              </a:rPr>
              <a:t>position. They </a:t>
            </a:r>
            <a:r>
              <a:rPr lang="en-US" sz="1200" kern="1200" dirty="0" smtClean="0">
                <a:solidFill>
                  <a:schemeClr val="tx1"/>
                </a:solidFill>
                <a:effectLst/>
                <a:latin typeface="Times New Roman" pitchFamily="18" charset="0"/>
                <a:ea typeface="+mn-ea"/>
                <a:cs typeface="+mn-cs"/>
              </a:rPr>
              <a:t>should start their Opening argument with an introduction, then state their argument, then go through each argument by citing case law, and then </a:t>
            </a:r>
            <a:r>
              <a:rPr lang="en-US" sz="1200" kern="1200" dirty="0" smtClean="0">
                <a:solidFill>
                  <a:schemeClr val="tx1"/>
                </a:solidFill>
                <a:effectLst/>
                <a:latin typeface="Times New Roman" pitchFamily="18" charset="0"/>
                <a:ea typeface="+mn-ea"/>
                <a:cs typeface="+mn-cs"/>
              </a:rPr>
              <a:t>conclude.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26</a:t>
            </a:fld>
            <a:endParaRPr lang="en-US"/>
          </a:p>
        </p:txBody>
      </p:sp>
    </p:spTree>
    <p:extLst>
      <p:ext uri="{BB962C8B-B14F-4D97-AF65-F5344CB8AC3E}">
        <p14:creationId xmlns:p14="http://schemas.microsoft.com/office/powerpoint/2010/main" val="3858737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Let’s now talk about the Pretrial </a:t>
            </a:r>
            <a:r>
              <a:rPr lang="en-US" sz="1200" kern="1200" dirty="0" smtClean="0">
                <a:solidFill>
                  <a:schemeClr val="tx1"/>
                </a:solidFill>
                <a:effectLst/>
                <a:latin typeface="Times New Roman" pitchFamily="18" charset="0"/>
                <a:ea typeface="+mn-ea"/>
                <a:cs typeface="+mn-cs"/>
              </a:rPr>
              <a:t>Rebuttal. Like </a:t>
            </a:r>
            <a:r>
              <a:rPr lang="en-US" sz="1200" kern="1200" dirty="0" smtClean="0">
                <a:solidFill>
                  <a:schemeClr val="tx1"/>
                </a:solidFill>
                <a:effectLst/>
                <a:latin typeface="Times New Roman" pitchFamily="18" charset="0"/>
                <a:ea typeface="+mn-ea"/>
                <a:cs typeface="+mn-cs"/>
              </a:rPr>
              <a:t>the closing rebuttal, it’s best not to go into the pretrial rebuttal </a:t>
            </a:r>
            <a:r>
              <a:rPr lang="en-US" sz="1200" kern="1200" dirty="0" smtClean="0">
                <a:solidFill>
                  <a:schemeClr val="tx1"/>
                </a:solidFill>
                <a:effectLst/>
                <a:latin typeface="Times New Roman" pitchFamily="18" charset="0"/>
                <a:ea typeface="+mn-ea"/>
                <a:cs typeface="+mn-cs"/>
              </a:rPr>
              <a:t>cold. Before </a:t>
            </a:r>
            <a:r>
              <a:rPr lang="en-US" sz="1200" kern="1200" dirty="0" smtClean="0">
                <a:solidFill>
                  <a:schemeClr val="tx1"/>
                </a:solidFill>
                <a:effectLst/>
                <a:latin typeface="Times New Roman" pitchFamily="18" charset="0"/>
                <a:ea typeface="+mn-ea"/>
                <a:cs typeface="+mn-cs"/>
              </a:rPr>
              <a:t>competition,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write out some rebuttals for possible use during the </a:t>
            </a:r>
            <a:r>
              <a:rPr lang="en-US" sz="1200" kern="1200" dirty="0" smtClean="0">
                <a:solidFill>
                  <a:schemeClr val="tx1"/>
                </a:solidFill>
                <a:effectLst/>
                <a:latin typeface="Times New Roman" pitchFamily="18" charset="0"/>
                <a:ea typeface="+mn-ea"/>
                <a:cs typeface="+mn-cs"/>
              </a:rPr>
              <a:t>trial. In </a:t>
            </a:r>
            <a:r>
              <a:rPr lang="en-US" sz="1200" kern="1200" dirty="0" smtClean="0">
                <a:solidFill>
                  <a:schemeClr val="tx1"/>
                </a:solidFill>
                <a:effectLst/>
                <a:latin typeface="Times New Roman" pitchFamily="18" charset="0"/>
                <a:ea typeface="+mn-ea"/>
                <a:cs typeface="+mn-cs"/>
              </a:rPr>
              <a:t>doing this, they should anticipate the main arguments on the other side and prepare a response to each of those </a:t>
            </a:r>
            <a:r>
              <a:rPr lang="en-US" sz="1200" kern="1200" dirty="0" smtClean="0">
                <a:solidFill>
                  <a:schemeClr val="tx1"/>
                </a:solidFill>
                <a:effectLst/>
                <a:latin typeface="Times New Roman" pitchFamily="18" charset="0"/>
                <a:ea typeface="+mn-ea"/>
                <a:cs typeface="+mn-cs"/>
              </a:rPr>
              <a:t>arguments. Then</a:t>
            </a:r>
            <a:r>
              <a:rPr lang="en-US" sz="1200" kern="1200" dirty="0" smtClean="0">
                <a:solidFill>
                  <a:schemeClr val="tx1"/>
                </a:solidFill>
                <a:effectLst/>
                <a:latin typeface="Times New Roman" pitchFamily="18" charset="0"/>
                <a:ea typeface="+mn-ea"/>
                <a:cs typeface="+mn-cs"/>
              </a:rPr>
              <a:t>, during the actual trial, they should listen to what the other side says and only counter what the other side says, even if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has prepared responses to other </a:t>
            </a:r>
            <a:r>
              <a:rPr lang="en-US" sz="1200" kern="1200" dirty="0" smtClean="0">
                <a:solidFill>
                  <a:schemeClr val="tx1"/>
                </a:solidFill>
                <a:effectLst/>
                <a:latin typeface="Times New Roman" pitchFamily="18" charset="0"/>
                <a:ea typeface="+mn-ea"/>
                <a:cs typeface="+mn-cs"/>
              </a:rPr>
              <a:t>arguments. Because </a:t>
            </a:r>
            <a:r>
              <a:rPr lang="en-US" sz="1200" kern="1200" dirty="0" smtClean="0">
                <a:solidFill>
                  <a:schemeClr val="tx1"/>
                </a:solidFill>
                <a:effectLst/>
                <a:latin typeface="Times New Roman" pitchFamily="18" charset="0"/>
                <a:ea typeface="+mn-ea"/>
                <a:cs typeface="+mn-cs"/>
              </a:rPr>
              <a:t>your rebuttal will not be entirely scripted, students should practice ending their rebuttal before time can be called.</a:t>
            </a:r>
          </a:p>
          <a:p>
            <a:pPr lvl="0"/>
            <a:endParaRPr lang="en-US" b="1" dirty="0">
              <a:latin typeface="+mn-lt"/>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27</a:t>
            </a:fld>
            <a:endParaRPr lang="en-US"/>
          </a:p>
        </p:txBody>
      </p:sp>
    </p:spTree>
    <p:extLst>
      <p:ext uri="{BB962C8B-B14F-4D97-AF65-F5344CB8AC3E}">
        <p14:creationId xmlns:p14="http://schemas.microsoft.com/office/powerpoint/2010/main" val="86304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I have some scoring tips for </a:t>
            </a:r>
            <a:r>
              <a:rPr lang="en-US" sz="1200" kern="1200" dirty="0" smtClean="0">
                <a:solidFill>
                  <a:schemeClr val="tx1"/>
                </a:solidFill>
                <a:effectLst/>
                <a:latin typeface="Times New Roman" pitchFamily="18" charset="0"/>
                <a:ea typeface="+mn-ea"/>
                <a:cs typeface="+mn-cs"/>
              </a:rPr>
              <a:t>Pretrial. First</a:t>
            </a:r>
            <a:r>
              <a:rPr lang="en-US" sz="1200" kern="1200" dirty="0" smtClean="0">
                <a:solidFill>
                  <a:schemeClr val="tx1"/>
                </a:solidFill>
                <a:effectLst/>
                <a:latin typeface="Times New Roman" pitchFamily="18" charset="0"/>
                <a:ea typeface="+mn-ea"/>
                <a:cs typeface="+mn-cs"/>
              </a:rPr>
              <a:t>, the key to pretrial is </a:t>
            </a:r>
            <a:r>
              <a:rPr lang="en-US" sz="1200" i="1" kern="1200" dirty="0" smtClean="0">
                <a:solidFill>
                  <a:schemeClr val="tx1"/>
                </a:solidFill>
                <a:effectLst/>
                <a:latin typeface="Times New Roman" pitchFamily="18" charset="0"/>
                <a:ea typeface="+mn-ea"/>
                <a:cs typeface="+mn-cs"/>
              </a:rPr>
              <a:t>practice</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practice with a coach one on one, to the extent </a:t>
            </a:r>
            <a:r>
              <a:rPr lang="en-US" sz="1200" kern="1200" dirty="0" smtClean="0">
                <a:solidFill>
                  <a:schemeClr val="tx1"/>
                </a:solidFill>
                <a:effectLst/>
                <a:latin typeface="Times New Roman" pitchFamily="18" charset="0"/>
                <a:ea typeface="+mn-ea"/>
                <a:cs typeface="+mn-cs"/>
              </a:rPr>
              <a:t>possible. They </a:t>
            </a:r>
            <a:r>
              <a:rPr lang="en-US" sz="1200" kern="1200" dirty="0" smtClean="0">
                <a:solidFill>
                  <a:schemeClr val="tx1"/>
                </a:solidFill>
                <a:effectLst/>
                <a:latin typeface="Times New Roman" pitchFamily="18" charset="0"/>
                <a:ea typeface="+mn-ea"/>
                <a:cs typeface="+mn-cs"/>
              </a:rPr>
              <a:t>should practice answering questions about their argument, and they should practice getting interrupted during their argument and getting back to where they left off before they were interrupted. As a general guideline, it’s highly recommended that students practice one on one with a coach for 25 hours or more prior to </a:t>
            </a:r>
            <a:r>
              <a:rPr lang="en-US" sz="1200" kern="1200" dirty="0" smtClean="0">
                <a:solidFill>
                  <a:schemeClr val="tx1"/>
                </a:solidFill>
                <a:effectLst/>
                <a:latin typeface="Times New Roman" pitchFamily="18" charset="0"/>
                <a:ea typeface="+mn-ea"/>
                <a:cs typeface="+mn-cs"/>
              </a:rPr>
              <a:t>competition. And </a:t>
            </a:r>
            <a:r>
              <a:rPr lang="en-US" sz="1200" kern="1200" dirty="0" smtClean="0">
                <a:solidFill>
                  <a:schemeClr val="tx1"/>
                </a:solidFill>
                <a:effectLst/>
                <a:latin typeface="Times New Roman" pitchFamily="18" charset="0"/>
                <a:ea typeface="+mn-ea"/>
                <a:cs typeface="+mn-cs"/>
              </a:rPr>
              <a:t>second,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avoid repeating their pretrial </a:t>
            </a:r>
            <a:r>
              <a:rPr lang="en-US" sz="1200" kern="1200" dirty="0" smtClean="0">
                <a:solidFill>
                  <a:schemeClr val="tx1"/>
                </a:solidFill>
                <a:effectLst/>
                <a:latin typeface="Times New Roman" pitchFamily="18" charset="0"/>
                <a:ea typeface="+mn-ea"/>
                <a:cs typeface="+mn-cs"/>
              </a:rPr>
              <a:t>arguments. If </a:t>
            </a:r>
            <a:r>
              <a:rPr lang="en-US" sz="1200" kern="1200" dirty="0" smtClean="0">
                <a:solidFill>
                  <a:schemeClr val="tx1"/>
                </a:solidFill>
                <a:effectLst/>
                <a:latin typeface="Times New Roman" pitchFamily="18" charset="0"/>
                <a:ea typeface="+mn-ea"/>
                <a:cs typeface="+mn-cs"/>
              </a:rPr>
              <a:t>the judge asks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a question and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answers the question,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shouldn’t simply repeat that same answer verbatim when delivering their </a:t>
            </a:r>
            <a:r>
              <a:rPr lang="en-US" sz="1200" kern="1200" dirty="0" smtClean="0">
                <a:solidFill>
                  <a:schemeClr val="tx1"/>
                </a:solidFill>
                <a:effectLst/>
                <a:latin typeface="Times New Roman" pitchFamily="18" charset="0"/>
                <a:ea typeface="+mn-ea"/>
                <a:cs typeface="+mn-cs"/>
              </a:rPr>
              <a:t>argument. At </a:t>
            </a:r>
            <a:r>
              <a:rPr lang="en-US" sz="1200" kern="1200" dirty="0" smtClean="0">
                <a:solidFill>
                  <a:schemeClr val="tx1"/>
                </a:solidFill>
                <a:effectLst/>
                <a:latin typeface="Times New Roman" pitchFamily="18" charset="0"/>
                <a:ea typeface="+mn-ea"/>
                <a:cs typeface="+mn-cs"/>
              </a:rPr>
              <a:t>the very least,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should say it differently, or even better, make another argument, but they should not repeat their words verbatim.</a:t>
            </a:r>
            <a:endParaRPr lang="en-US" sz="10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000" kern="1200" dirty="0" smtClean="0">
              <a:solidFill>
                <a:schemeClr val="tx1"/>
              </a:solidFill>
              <a:effectLst/>
              <a:latin typeface="Times New Roman" pitchFamily="18" charset="0"/>
              <a:ea typeface="+mn-ea"/>
              <a:cs typeface="+mn-cs"/>
            </a:endParaRPr>
          </a:p>
          <a:p>
            <a:pPr marL="0" lvl="1"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28</a:t>
            </a:fld>
            <a:endParaRPr lang="en-US"/>
          </a:p>
        </p:txBody>
      </p:sp>
    </p:spTree>
    <p:extLst>
      <p:ext uri="{BB962C8B-B14F-4D97-AF65-F5344CB8AC3E}">
        <p14:creationId xmlns:p14="http://schemas.microsoft.com/office/powerpoint/2010/main" val="1867790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move on to what to do during </a:t>
            </a:r>
            <a:r>
              <a:rPr lang="en-US" sz="1200" kern="1200" dirty="0" smtClean="0">
                <a:solidFill>
                  <a:schemeClr val="tx1"/>
                </a:solidFill>
                <a:effectLst/>
                <a:latin typeface="Times New Roman" pitchFamily="18" charset="0"/>
                <a:ea typeface="+mn-ea"/>
                <a:cs typeface="+mn-cs"/>
              </a:rPr>
              <a:t>Practices. Let’s </a:t>
            </a:r>
            <a:r>
              <a:rPr lang="en-US" sz="1200" kern="1200" dirty="0" smtClean="0">
                <a:solidFill>
                  <a:schemeClr val="tx1"/>
                </a:solidFill>
                <a:effectLst/>
                <a:latin typeface="Times New Roman" pitchFamily="18" charset="0"/>
                <a:ea typeface="+mn-ea"/>
                <a:cs typeface="+mn-cs"/>
              </a:rPr>
              <a:t>start with Team </a:t>
            </a:r>
            <a:r>
              <a:rPr lang="en-US" sz="1200" kern="1200" dirty="0" smtClean="0">
                <a:solidFill>
                  <a:schemeClr val="tx1"/>
                </a:solidFill>
                <a:effectLst/>
                <a:latin typeface="Times New Roman" pitchFamily="18" charset="0"/>
                <a:ea typeface="+mn-ea"/>
                <a:cs typeface="+mn-cs"/>
              </a:rPr>
              <a:t>practices. Here’s </a:t>
            </a:r>
            <a:r>
              <a:rPr lang="en-US" sz="1200" kern="1200" dirty="0" smtClean="0">
                <a:solidFill>
                  <a:schemeClr val="tx1"/>
                </a:solidFill>
                <a:effectLst/>
                <a:latin typeface="Times New Roman" pitchFamily="18" charset="0"/>
                <a:ea typeface="+mn-ea"/>
                <a:cs typeface="+mn-cs"/>
              </a:rPr>
              <a:t>a list of things to do, in no particular </a:t>
            </a:r>
            <a:r>
              <a:rPr lang="en-US" sz="1200" kern="1200" dirty="0" smtClean="0">
                <a:solidFill>
                  <a:schemeClr val="tx1"/>
                </a:solidFill>
                <a:effectLst/>
                <a:latin typeface="Times New Roman" pitchFamily="18" charset="0"/>
                <a:ea typeface="+mn-ea"/>
                <a:cs typeface="+mn-cs"/>
              </a:rPr>
              <a:t>order. Number </a:t>
            </a:r>
            <a:r>
              <a:rPr lang="en-US" sz="1200" kern="1200" dirty="0" smtClean="0">
                <a:solidFill>
                  <a:schemeClr val="tx1"/>
                </a:solidFill>
                <a:effectLst/>
                <a:latin typeface="Times New Roman" pitchFamily="18" charset="0"/>
                <a:ea typeface="+mn-ea"/>
                <a:cs typeface="+mn-cs"/>
              </a:rPr>
              <a:t>one, make sure </a:t>
            </a:r>
            <a:r>
              <a:rPr lang="en-US" sz="1200" i="1" kern="1200" dirty="0" smtClean="0">
                <a:solidFill>
                  <a:schemeClr val="tx1"/>
                </a:solidFill>
                <a:effectLst/>
                <a:latin typeface="Times New Roman" pitchFamily="18" charset="0"/>
                <a:ea typeface="+mn-ea"/>
                <a:cs typeface="+mn-cs"/>
              </a:rPr>
              <a:t>students are comfortable with the layout of a courtroom and that they understand what to expect during the trial, including the order of the </a:t>
            </a:r>
            <a:r>
              <a:rPr lang="en-US" sz="1200" i="1" kern="1200" dirty="0" smtClean="0">
                <a:solidFill>
                  <a:schemeClr val="tx1"/>
                </a:solidFill>
                <a:effectLst/>
                <a:latin typeface="Times New Roman" pitchFamily="18" charset="0"/>
                <a:ea typeface="+mn-ea"/>
                <a:cs typeface="+mn-cs"/>
              </a:rPr>
              <a:t>proceedings. To </a:t>
            </a:r>
            <a:r>
              <a:rPr lang="en-US" sz="1200" i="1" kern="1200" dirty="0" smtClean="0">
                <a:solidFill>
                  <a:schemeClr val="tx1"/>
                </a:solidFill>
                <a:effectLst/>
                <a:latin typeface="Times New Roman" pitchFamily="18" charset="0"/>
                <a:ea typeface="+mn-ea"/>
                <a:cs typeface="+mn-cs"/>
              </a:rPr>
              <a:t>do this, </a:t>
            </a:r>
            <a:r>
              <a:rPr lang="en-US" sz="1200" kern="1200" dirty="0" smtClean="0">
                <a:solidFill>
                  <a:schemeClr val="tx1"/>
                </a:solidFill>
                <a:effectLst/>
                <a:latin typeface="Times New Roman" pitchFamily="18" charset="0"/>
                <a:ea typeface="+mn-ea"/>
                <a:cs typeface="+mn-cs"/>
              </a:rPr>
              <a:t>you can review the courtroom diagram contained in the case </a:t>
            </a:r>
            <a:r>
              <a:rPr lang="en-US" sz="1200" kern="1200" dirty="0" smtClean="0">
                <a:solidFill>
                  <a:schemeClr val="tx1"/>
                </a:solidFill>
                <a:effectLst/>
                <a:latin typeface="Times New Roman" pitchFamily="18" charset="0"/>
                <a:ea typeface="+mn-ea"/>
                <a:cs typeface="+mn-cs"/>
              </a:rPr>
              <a:t>packet. You </a:t>
            </a:r>
            <a:r>
              <a:rPr lang="en-US" sz="1200" kern="1200" dirty="0" smtClean="0">
                <a:solidFill>
                  <a:schemeClr val="tx1"/>
                </a:solidFill>
                <a:effectLst/>
                <a:latin typeface="Times New Roman" pitchFamily="18" charset="0"/>
                <a:ea typeface="+mn-ea"/>
                <a:cs typeface="+mn-cs"/>
              </a:rPr>
              <a:t>can also watch the DVDs of the prior state mock trial final </a:t>
            </a:r>
            <a:r>
              <a:rPr lang="en-US" sz="1200" kern="1200" dirty="0" smtClean="0">
                <a:solidFill>
                  <a:schemeClr val="tx1"/>
                </a:solidFill>
                <a:effectLst/>
                <a:latin typeface="Times New Roman" pitchFamily="18" charset="0"/>
                <a:ea typeface="+mn-ea"/>
                <a:cs typeface="+mn-cs"/>
              </a:rPr>
              <a:t>rounds. Your </a:t>
            </a:r>
            <a:r>
              <a:rPr lang="en-US" sz="1200" kern="1200" dirty="0" smtClean="0">
                <a:solidFill>
                  <a:schemeClr val="tx1"/>
                </a:solidFill>
                <a:effectLst/>
                <a:latin typeface="Times New Roman" pitchFamily="18" charset="0"/>
                <a:ea typeface="+mn-ea"/>
                <a:cs typeface="+mn-cs"/>
              </a:rPr>
              <a:t>team, including the coaches, will learn a lot about the mock trial competition by watching these DVDs. The DVDs are available for purchase at the CRF </a:t>
            </a:r>
            <a:r>
              <a:rPr lang="en-US" sz="1200" kern="1200" dirty="0" smtClean="0">
                <a:solidFill>
                  <a:schemeClr val="tx1"/>
                </a:solidFill>
                <a:effectLst/>
                <a:latin typeface="Times New Roman" pitchFamily="18" charset="0"/>
                <a:ea typeface="+mn-ea"/>
                <a:cs typeface="+mn-cs"/>
              </a:rPr>
              <a:t>website. Watch </a:t>
            </a:r>
            <a:r>
              <a:rPr lang="en-US" sz="1200" kern="1200" dirty="0" smtClean="0">
                <a:solidFill>
                  <a:schemeClr val="tx1"/>
                </a:solidFill>
                <a:effectLst/>
                <a:latin typeface="Times New Roman" pitchFamily="18" charset="0"/>
                <a:ea typeface="+mn-ea"/>
                <a:cs typeface="+mn-cs"/>
              </a:rPr>
              <a:t>them, study them, learn from them if you </a:t>
            </a:r>
            <a:r>
              <a:rPr lang="en-US" sz="1200" kern="1200" dirty="0" smtClean="0">
                <a:solidFill>
                  <a:schemeClr val="tx1"/>
                </a:solidFill>
                <a:effectLst/>
                <a:latin typeface="Times New Roman" pitchFamily="18" charset="0"/>
                <a:ea typeface="+mn-ea"/>
                <a:cs typeface="+mn-cs"/>
              </a:rPr>
              <a:t>can. Use </a:t>
            </a:r>
            <a:r>
              <a:rPr lang="en-US" sz="1200" kern="1200" dirty="0" smtClean="0">
                <a:solidFill>
                  <a:schemeClr val="tx1"/>
                </a:solidFill>
                <a:effectLst/>
                <a:latin typeface="Times New Roman" pitchFamily="18" charset="0"/>
                <a:ea typeface="+mn-ea"/>
                <a:cs typeface="+mn-cs"/>
              </a:rPr>
              <a:t>them as a tool for students to become more acquainted with what the competition will feel and look like, to avoid surprises. Number two thing to do at team practices: Prepare your analysis of the case, meaning develop, as a team, your case theories and themes, and also determine what witness will be testifying to each piece of evidence you will be presenting at </a:t>
            </a:r>
            <a:r>
              <a:rPr lang="en-US" sz="1200" kern="1200" dirty="0" smtClean="0">
                <a:solidFill>
                  <a:schemeClr val="tx1"/>
                </a:solidFill>
                <a:effectLst/>
                <a:latin typeface="Times New Roman" pitchFamily="18" charset="0"/>
                <a:ea typeface="+mn-ea"/>
                <a:cs typeface="+mn-cs"/>
              </a:rPr>
              <a:t>trial. Remember</a:t>
            </a:r>
            <a:r>
              <a:rPr lang="en-US" sz="1200" kern="1200" dirty="0" smtClean="0">
                <a:solidFill>
                  <a:schemeClr val="tx1"/>
                </a:solidFill>
                <a:effectLst/>
                <a:latin typeface="Times New Roman" pitchFamily="18" charset="0"/>
                <a:ea typeface="+mn-ea"/>
                <a:cs typeface="+mn-cs"/>
              </a:rPr>
              <a:t>:  You should do this analysis before your students begin writing anything!  Number 3:  During team practices, students should write and practice their direct examinations. To save time with directs, have your trial attorney and witness pairs team up and work together on writing their </a:t>
            </a:r>
            <a:r>
              <a:rPr lang="en-US" sz="1200" kern="1200" dirty="0" smtClean="0">
                <a:solidFill>
                  <a:schemeClr val="tx1"/>
                </a:solidFill>
                <a:effectLst/>
                <a:latin typeface="Times New Roman" pitchFamily="18" charset="0"/>
                <a:ea typeface="+mn-ea"/>
                <a:cs typeface="+mn-cs"/>
              </a:rPr>
              <a:t>directs. That </a:t>
            </a:r>
            <a:r>
              <a:rPr lang="en-US" sz="1200" kern="1200" dirty="0" smtClean="0">
                <a:solidFill>
                  <a:schemeClr val="tx1"/>
                </a:solidFill>
                <a:effectLst/>
                <a:latin typeface="Times New Roman" pitchFamily="18" charset="0"/>
                <a:ea typeface="+mn-ea"/>
                <a:cs typeface="+mn-cs"/>
              </a:rPr>
              <a:t>way, all eight directs will be completed in relatively short </a:t>
            </a:r>
            <a:r>
              <a:rPr lang="en-US" sz="1200" kern="1200" dirty="0" smtClean="0">
                <a:solidFill>
                  <a:schemeClr val="tx1"/>
                </a:solidFill>
                <a:effectLst/>
                <a:latin typeface="Times New Roman" pitchFamily="18" charset="0"/>
                <a:ea typeface="+mn-ea"/>
                <a:cs typeface="+mn-cs"/>
              </a:rPr>
              <a:t>order. Number </a:t>
            </a:r>
            <a:r>
              <a:rPr lang="en-US" sz="1200" kern="1200" dirty="0" smtClean="0">
                <a:solidFill>
                  <a:schemeClr val="tx1"/>
                </a:solidFill>
                <a:effectLst/>
                <a:latin typeface="Times New Roman" pitchFamily="18" charset="0"/>
                <a:ea typeface="+mn-ea"/>
                <a:cs typeface="+mn-cs"/>
              </a:rPr>
              <a:t>4: At team practices have the trial attorneys practice their cross examinations on the </a:t>
            </a:r>
            <a:r>
              <a:rPr lang="en-US" sz="1200" kern="1200" dirty="0" smtClean="0">
                <a:solidFill>
                  <a:schemeClr val="tx1"/>
                </a:solidFill>
                <a:effectLst/>
                <a:latin typeface="Times New Roman" pitchFamily="18" charset="0"/>
                <a:ea typeface="+mn-ea"/>
                <a:cs typeface="+mn-cs"/>
              </a:rPr>
              <a:t>witnesses. The </a:t>
            </a:r>
            <a:r>
              <a:rPr lang="en-US" sz="1200" kern="1200" dirty="0" smtClean="0">
                <a:solidFill>
                  <a:schemeClr val="tx1"/>
                </a:solidFill>
                <a:effectLst/>
                <a:latin typeface="Times New Roman" pitchFamily="18" charset="0"/>
                <a:ea typeface="+mn-ea"/>
                <a:cs typeface="+mn-cs"/>
              </a:rPr>
              <a:t>attorneys and witnesses will be together, so use the time to cross and respond to each </a:t>
            </a:r>
            <a:r>
              <a:rPr lang="en-US" sz="1200" kern="1200" dirty="0" smtClean="0">
                <a:solidFill>
                  <a:schemeClr val="tx1"/>
                </a:solidFill>
                <a:effectLst/>
                <a:latin typeface="Times New Roman" pitchFamily="18" charset="0"/>
                <a:ea typeface="+mn-ea"/>
                <a:cs typeface="+mn-cs"/>
              </a:rPr>
              <a:t>other. Number </a:t>
            </a:r>
            <a:r>
              <a:rPr lang="en-US" sz="1200" kern="1200" dirty="0" smtClean="0">
                <a:solidFill>
                  <a:schemeClr val="tx1"/>
                </a:solidFill>
                <a:effectLst/>
                <a:latin typeface="Times New Roman" pitchFamily="18" charset="0"/>
                <a:ea typeface="+mn-ea"/>
                <a:cs typeface="+mn-cs"/>
              </a:rPr>
              <a:t>5: Review the Rules of the Competition with the </a:t>
            </a:r>
            <a:r>
              <a:rPr lang="en-US" sz="1200" kern="1200" dirty="0" smtClean="0">
                <a:solidFill>
                  <a:schemeClr val="tx1"/>
                </a:solidFill>
                <a:effectLst/>
                <a:latin typeface="Times New Roman" pitchFamily="18" charset="0"/>
                <a:ea typeface="+mn-ea"/>
                <a:cs typeface="+mn-cs"/>
              </a:rPr>
              <a:t>team. Every </a:t>
            </a:r>
            <a:r>
              <a:rPr lang="en-US" sz="1200" kern="1200" dirty="0" smtClean="0">
                <a:solidFill>
                  <a:schemeClr val="tx1"/>
                </a:solidFill>
                <a:effectLst/>
                <a:latin typeface="Times New Roman" pitchFamily="18" charset="0"/>
                <a:ea typeface="+mn-ea"/>
                <a:cs typeface="+mn-cs"/>
              </a:rPr>
              <a:t>member of the team should be familiar with the rules of the competition so that they don’t inadvertently violate the rules and hurt the team’s overall </a:t>
            </a:r>
            <a:r>
              <a:rPr lang="en-US" sz="1200" kern="1200" dirty="0" smtClean="0">
                <a:solidFill>
                  <a:schemeClr val="tx1"/>
                </a:solidFill>
                <a:effectLst/>
                <a:latin typeface="Times New Roman" pitchFamily="18" charset="0"/>
                <a:ea typeface="+mn-ea"/>
                <a:cs typeface="+mn-cs"/>
              </a:rPr>
              <a:t>score. Number 6. Practice </a:t>
            </a:r>
            <a:r>
              <a:rPr lang="en-US" sz="1200" kern="1200" dirty="0" smtClean="0">
                <a:solidFill>
                  <a:schemeClr val="tx1"/>
                </a:solidFill>
                <a:effectLst/>
                <a:latin typeface="Times New Roman" pitchFamily="18" charset="0"/>
                <a:ea typeface="+mn-ea"/>
                <a:cs typeface="+mn-cs"/>
              </a:rPr>
              <a:t>Introductions as a </a:t>
            </a:r>
            <a:r>
              <a:rPr lang="en-US" sz="1200" kern="1200" dirty="0" smtClean="0">
                <a:solidFill>
                  <a:schemeClr val="tx1"/>
                </a:solidFill>
                <a:effectLst/>
                <a:latin typeface="Times New Roman" pitchFamily="18" charset="0"/>
                <a:ea typeface="+mn-ea"/>
                <a:cs typeface="+mn-cs"/>
              </a:rPr>
              <a:t>team. During </a:t>
            </a:r>
            <a:r>
              <a:rPr lang="en-US" sz="1200" kern="1200" dirty="0" smtClean="0">
                <a:solidFill>
                  <a:schemeClr val="tx1"/>
                </a:solidFill>
                <a:effectLst/>
                <a:latin typeface="Times New Roman" pitchFamily="18" charset="0"/>
                <a:ea typeface="+mn-ea"/>
                <a:cs typeface="+mn-cs"/>
              </a:rPr>
              <a:t>competition, teams introduce themselves at the beginning of each trial, and although the introduction are not separately scored, those introductions matter—it’s the scorer’s first impression of the team, so practice the </a:t>
            </a:r>
            <a:r>
              <a:rPr lang="en-US" sz="1200" kern="1200" dirty="0" smtClean="0">
                <a:solidFill>
                  <a:schemeClr val="tx1"/>
                </a:solidFill>
                <a:effectLst/>
                <a:latin typeface="Times New Roman" pitchFamily="18" charset="0"/>
                <a:ea typeface="+mn-ea"/>
                <a:cs typeface="+mn-cs"/>
              </a:rPr>
              <a:t>introductions. Number </a:t>
            </a:r>
            <a:r>
              <a:rPr lang="en-US" sz="1200" kern="1200" dirty="0" smtClean="0">
                <a:solidFill>
                  <a:schemeClr val="tx1"/>
                </a:solidFill>
                <a:effectLst/>
                <a:latin typeface="Times New Roman" pitchFamily="18" charset="0"/>
                <a:ea typeface="+mn-ea"/>
                <a:cs typeface="+mn-cs"/>
              </a:rPr>
              <a:t>7:  To fully understand the expert opinions, it may be helpful to do some outside research. Although teams cannot go outside the case packet in their testimony, outside research can be helpful in fully understanding the expert’s statement and </a:t>
            </a:r>
            <a:r>
              <a:rPr lang="en-US" sz="1200" kern="1200" dirty="0" smtClean="0">
                <a:solidFill>
                  <a:schemeClr val="tx1"/>
                </a:solidFill>
                <a:effectLst/>
                <a:latin typeface="Times New Roman" pitchFamily="18" charset="0"/>
                <a:ea typeface="+mn-ea"/>
                <a:cs typeface="+mn-cs"/>
              </a:rPr>
              <a:t>opinions. Number 8. At </a:t>
            </a:r>
            <a:r>
              <a:rPr lang="en-US" sz="1200" kern="1200" dirty="0" smtClean="0">
                <a:solidFill>
                  <a:schemeClr val="tx1"/>
                </a:solidFill>
                <a:effectLst/>
                <a:latin typeface="Times New Roman" pitchFamily="18" charset="0"/>
                <a:ea typeface="+mn-ea"/>
                <a:cs typeface="+mn-cs"/>
              </a:rPr>
              <a:t>team practices, monitor and review any </a:t>
            </a:r>
            <a:r>
              <a:rPr lang="en-US" sz="1200" i="1" kern="1200" dirty="0" smtClean="0">
                <a:solidFill>
                  <a:schemeClr val="tx1"/>
                </a:solidFill>
                <a:effectLst/>
                <a:latin typeface="Times New Roman" pitchFamily="18" charset="0"/>
                <a:ea typeface="+mn-ea"/>
                <a:cs typeface="+mn-cs"/>
              </a:rPr>
              <a:t>Errata</a:t>
            </a:r>
            <a:r>
              <a:rPr lang="en-US" sz="1200" kern="1200" dirty="0" smtClean="0">
                <a:solidFill>
                  <a:schemeClr val="tx1"/>
                </a:solidFill>
                <a:effectLst/>
                <a:latin typeface="Times New Roman" pitchFamily="18" charset="0"/>
                <a:ea typeface="+mn-ea"/>
                <a:cs typeface="+mn-cs"/>
              </a:rPr>
              <a:t> issued by CRF, and make any changes you need to </a:t>
            </a:r>
            <a:r>
              <a:rPr lang="en-US" sz="1200" kern="1200" dirty="0" err="1" smtClean="0">
                <a:solidFill>
                  <a:schemeClr val="tx1"/>
                </a:solidFill>
                <a:effectLst/>
                <a:latin typeface="Times New Roman" pitchFamily="18" charset="0"/>
                <a:ea typeface="+mn-ea"/>
                <a:cs typeface="+mn-cs"/>
              </a:rPr>
              <a:t>to</a:t>
            </a:r>
            <a:r>
              <a:rPr lang="en-US" sz="1200" kern="1200" dirty="0" smtClean="0">
                <a:solidFill>
                  <a:schemeClr val="tx1"/>
                </a:solidFill>
                <a:effectLst/>
                <a:latin typeface="Times New Roman" pitchFamily="18" charset="0"/>
                <a:ea typeface="+mn-ea"/>
                <a:cs typeface="+mn-cs"/>
              </a:rPr>
              <a:t> your </a:t>
            </a:r>
            <a:r>
              <a:rPr lang="en-US" sz="1200" kern="1200" dirty="0" smtClean="0">
                <a:solidFill>
                  <a:schemeClr val="tx1"/>
                </a:solidFill>
                <a:effectLst/>
                <a:latin typeface="Times New Roman" pitchFamily="18" charset="0"/>
                <a:ea typeface="+mn-ea"/>
                <a:cs typeface="+mn-cs"/>
              </a:rPr>
              <a:t>case. </a:t>
            </a:r>
            <a:r>
              <a:rPr lang="en-US" sz="1200" i="1" kern="1200" dirty="0" err="1" smtClean="0">
                <a:solidFill>
                  <a:schemeClr val="tx1"/>
                </a:solidFill>
                <a:effectLst/>
                <a:latin typeface="Times New Roman" pitchFamily="18" charset="0"/>
                <a:ea typeface="+mn-ea"/>
                <a:cs typeface="+mn-cs"/>
              </a:rPr>
              <a:t>Erratas</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are issued if CRF wants to  make a change or clarification in the case, so be on the look out for </a:t>
            </a:r>
            <a:r>
              <a:rPr lang="en-US" sz="1200" i="1" kern="1200" dirty="0" err="1" smtClean="0">
                <a:solidFill>
                  <a:schemeClr val="tx1"/>
                </a:solidFill>
                <a:effectLst/>
                <a:latin typeface="Times New Roman" pitchFamily="18" charset="0"/>
                <a:ea typeface="+mn-ea"/>
                <a:cs typeface="+mn-cs"/>
              </a:rPr>
              <a:t>Erratas</a:t>
            </a:r>
            <a:r>
              <a:rPr lang="en-US" sz="1200" i="1"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your team will be bound by </a:t>
            </a:r>
            <a:r>
              <a:rPr lang="en-US" sz="1200" kern="1200" dirty="0" smtClean="0">
                <a:solidFill>
                  <a:schemeClr val="tx1"/>
                </a:solidFill>
                <a:effectLst/>
                <a:latin typeface="Times New Roman" pitchFamily="18" charset="0"/>
                <a:ea typeface="+mn-ea"/>
                <a:cs typeface="+mn-cs"/>
              </a:rPr>
              <a:t>them. </a:t>
            </a:r>
            <a:r>
              <a:rPr lang="en-US" sz="1200" i="1" kern="1200" dirty="0" err="1" smtClean="0">
                <a:solidFill>
                  <a:schemeClr val="tx1"/>
                </a:solidFill>
                <a:effectLst/>
                <a:latin typeface="Times New Roman" pitchFamily="18" charset="0"/>
                <a:ea typeface="+mn-ea"/>
                <a:cs typeface="+mn-cs"/>
              </a:rPr>
              <a:t>Erratas</a:t>
            </a:r>
            <a:r>
              <a:rPr lang="en-US" sz="1200" i="1"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will be posted on the CRF website and on their Facebook page.</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29</a:t>
            </a:fld>
            <a:endParaRPr lang="en-US"/>
          </a:p>
        </p:txBody>
      </p:sp>
    </p:spTree>
    <p:extLst>
      <p:ext uri="{BB962C8B-B14F-4D97-AF65-F5344CB8AC3E}">
        <p14:creationId xmlns:p14="http://schemas.microsoft.com/office/powerpoint/2010/main" val="10685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fielding a team, the next thing to do is to secure your coaches—and by that I mean a teacher coach or coaches and, if at all possible, an attorney coach or </a:t>
            </a:r>
            <a:r>
              <a:rPr lang="en-US" sz="1200" kern="1200" dirty="0" smtClean="0">
                <a:solidFill>
                  <a:schemeClr val="tx1"/>
                </a:solidFill>
                <a:effectLst/>
                <a:latin typeface="Times New Roman" pitchFamily="18" charset="0"/>
                <a:ea typeface="+mn-ea"/>
                <a:cs typeface="+mn-cs"/>
              </a:rPr>
              <a:t>coaches. Now </a:t>
            </a:r>
            <a:r>
              <a:rPr lang="en-US" sz="1200" kern="1200" dirty="0" smtClean="0">
                <a:solidFill>
                  <a:schemeClr val="tx1"/>
                </a:solidFill>
                <a:effectLst/>
                <a:latin typeface="Times New Roman" pitchFamily="18" charset="0"/>
                <a:ea typeface="+mn-ea"/>
                <a:cs typeface="+mn-cs"/>
              </a:rPr>
              <a:t>let me talk for a moment about attorney </a:t>
            </a:r>
            <a:r>
              <a:rPr lang="en-US" sz="1200" kern="1200" dirty="0" smtClean="0">
                <a:solidFill>
                  <a:schemeClr val="tx1"/>
                </a:solidFill>
                <a:effectLst/>
                <a:latin typeface="Times New Roman" pitchFamily="18" charset="0"/>
                <a:ea typeface="+mn-ea"/>
                <a:cs typeface="+mn-cs"/>
              </a:rPr>
              <a:t>coaches. First </a:t>
            </a:r>
            <a:r>
              <a:rPr lang="en-US" sz="1200" kern="1200" dirty="0" smtClean="0">
                <a:solidFill>
                  <a:schemeClr val="tx1"/>
                </a:solidFill>
                <a:effectLst/>
                <a:latin typeface="Times New Roman" pitchFamily="18" charset="0"/>
                <a:ea typeface="+mn-ea"/>
                <a:cs typeface="+mn-cs"/>
              </a:rPr>
              <a:t>of all, attorney coaches are not necessary for a team to compete in mock </a:t>
            </a:r>
            <a:r>
              <a:rPr lang="en-US" sz="1200" kern="1200" dirty="0" smtClean="0">
                <a:solidFill>
                  <a:schemeClr val="tx1"/>
                </a:solidFill>
                <a:effectLst/>
                <a:latin typeface="Times New Roman" pitchFamily="18" charset="0"/>
                <a:ea typeface="+mn-ea"/>
                <a:cs typeface="+mn-cs"/>
              </a:rPr>
              <a:t>trial. The </a:t>
            </a:r>
            <a:r>
              <a:rPr lang="en-US" sz="1200" kern="1200" dirty="0" smtClean="0">
                <a:solidFill>
                  <a:schemeClr val="tx1"/>
                </a:solidFill>
                <a:effectLst/>
                <a:latin typeface="Times New Roman" pitchFamily="18" charset="0"/>
                <a:ea typeface="+mn-ea"/>
                <a:cs typeface="+mn-cs"/>
              </a:rPr>
              <a:t>case packet contains all the information your students will need to know to participate in the </a:t>
            </a:r>
            <a:r>
              <a:rPr lang="en-US" sz="1200" kern="1200" dirty="0" smtClean="0">
                <a:solidFill>
                  <a:schemeClr val="tx1"/>
                </a:solidFill>
                <a:effectLst/>
                <a:latin typeface="Times New Roman" pitchFamily="18" charset="0"/>
                <a:ea typeface="+mn-ea"/>
                <a:cs typeface="+mn-cs"/>
              </a:rPr>
              <a:t>competition. But </a:t>
            </a:r>
            <a:r>
              <a:rPr lang="en-US" sz="1200" kern="1200" dirty="0" smtClean="0">
                <a:solidFill>
                  <a:schemeClr val="tx1"/>
                </a:solidFill>
                <a:effectLst/>
                <a:latin typeface="Times New Roman" pitchFamily="18" charset="0"/>
                <a:ea typeface="+mn-ea"/>
                <a:cs typeface="+mn-cs"/>
              </a:rPr>
              <a:t>most teams participating in the competition will use attorney coaches, at least to some </a:t>
            </a:r>
            <a:r>
              <a:rPr lang="en-US" sz="1200" kern="1200" dirty="0" smtClean="0">
                <a:solidFill>
                  <a:schemeClr val="tx1"/>
                </a:solidFill>
                <a:effectLst/>
                <a:latin typeface="Times New Roman" pitchFamily="18" charset="0"/>
                <a:ea typeface="+mn-ea"/>
                <a:cs typeface="+mn-cs"/>
              </a:rPr>
              <a:t>extent. At </a:t>
            </a:r>
            <a:r>
              <a:rPr lang="en-US" sz="1200" kern="1200" dirty="0" smtClean="0">
                <a:solidFill>
                  <a:schemeClr val="tx1"/>
                </a:solidFill>
                <a:effectLst/>
                <a:latin typeface="Times New Roman" pitchFamily="18" charset="0"/>
                <a:ea typeface="+mn-ea"/>
                <a:cs typeface="+mn-cs"/>
              </a:rPr>
              <a:t>that’s because attorney coaches can be very valuable in teaching students the rules of evidence, as well as proper courtroom etiquette and trial procedure, so find and use attorneys if you </a:t>
            </a:r>
            <a:r>
              <a:rPr lang="en-US" sz="1200" kern="1200" dirty="0" smtClean="0">
                <a:solidFill>
                  <a:schemeClr val="tx1"/>
                </a:solidFill>
                <a:effectLst/>
                <a:latin typeface="Times New Roman" pitchFamily="18" charset="0"/>
                <a:ea typeface="+mn-ea"/>
                <a:cs typeface="+mn-cs"/>
              </a:rPr>
              <a:t>can. If </a:t>
            </a:r>
            <a:r>
              <a:rPr lang="en-US" sz="1200" kern="1200" dirty="0" smtClean="0">
                <a:solidFill>
                  <a:schemeClr val="tx1"/>
                </a:solidFill>
                <a:effectLst/>
                <a:latin typeface="Times New Roman" pitchFamily="18" charset="0"/>
                <a:ea typeface="+mn-ea"/>
                <a:cs typeface="+mn-cs"/>
              </a:rPr>
              <a:t>you want an attorney coach but cannot find one on your own, check with your county coordinator for a list of attorneys who may be available to volunteer and help your team.</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3</a:t>
            </a:fld>
            <a:endParaRPr lang="en-US" altLang="en-US"/>
          </a:p>
        </p:txBody>
      </p:sp>
    </p:spTree>
    <p:extLst>
      <p:ext uri="{BB962C8B-B14F-4D97-AF65-F5344CB8AC3E}">
        <p14:creationId xmlns:p14="http://schemas.microsoft.com/office/powerpoint/2010/main" val="129619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move on to trial attorney </a:t>
            </a:r>
            <a:r>
              <a:rPr lang="en-US" sz="1200" kern="1200" dirty="0" smtClean="0">
                <a:solidFill>
                  <a:schemeClr val="tx1"/>
                </a:solidFill>
                <a:effectLst/>
                <a:latin typeface="Times New Roman" pitchFamily="18" charset="0"/>
                <a:ea typeface="+mn-ea"/>
                <a:cs typeface="+mn-cs"/>
              </a:rPr>
              <a:t>practices. Ideally</a:t>
            </a:r>
            <a:r>
              <a:rPr lang="en-US" sz="1200" kern="1200" dirty="0" smtClean="0">
                <a:solidFill>
                  <a:schemeClr val="tx1"/>
                </a:solidFill>
                <a:effectLst/>
                <a:latin typeface="Times New Roman" pitchFamily="18" charset="0"/>
                <a:ea typeface="+mn-ea"/>
                <a:cs typeface="+mn-cs"/>
              </a:rPr>
              <a:t>, you should try to schedule separate practices between the coach and the trial attorneys </a:t>
            </a:r>
            <a:r>
              <a:rPr lang="en-US" sz="1200" kern="1200" dirty="0" smtClean="0">
                <a:solidFill>
                  <a:schemeClr val="tx1"/>
                </a:solidFill>
                <a:effectLst/>
                <a:latin typeface="Times New Roman" pitchFamily="18" charset="0"/>
                <a:ea typeface="+mn-ea"/>
                <a:cs typeface="+mn-cs"/>
              </a:rPr>
              <a:t>only. You </a:t>
            </a:r>
            <a:r>
              <a:rPr lang="en-US" sz="1200" kern="1200" dirty="0" smtClean="0">
                <a:solidFill>
                  <a:schemeClr val="tx1"/>
                </a:solidFill>
                <a:effectLst/>
                <a:latin typeface="Times New Roman" pitchFamily="18" charset="0"/>
                <a:ea typeface="+mn-ea"/>
                <a:cs typeface="+mn-cs"/>
              </a:rPr>
              <a:t>can certainly work with the trial attorneys at team practices, but it may be helpful to schedule separate trial attorney practices so you can focus on the things that the trial attorneys in particular need to </a:t>
            </a:r>
            <a:r>
              <a:rPr lang="en-US" sz="1200" kern="1200" dirty="0" smtClean="0">
                <a:solidFill>
                  <a:schemeClr val="tx1"/>
                </a:solidFill>
                <a:effectLst/>
                <a:latin typeface="Times New Roman" pitchFamily="18" charset="0"/>
                <a:ea typeface="+mn-ea"/>
                <a:cs typeface="+mn-cs"/>
              </a:rPr>
              <a:t>know. Here </a:t>
            </a:r>
            <a:r>
              <a:rPr lang="en-US" sz="1200" kern="1200" dirty="0" smtClean="0">
                <a:solidFill>
                  <a:schemeClr val="tx1"/>
                </a:solidFill>
                <a:effectLst/>
                <a:latin typeface="Times New Roman" pitchFamily="18" charset="0"/>
                <a:ea typeface="+mn-ea"/>
                <a:cs typeface="+mn-cs"/>
              </a:rPr>
              <a:t>are some ideas on what you can do at trial attorney practices: Number 1:  Review the Simplified Rules of Evidence and discuss what kind of evidence is deemed objectionable under the </a:t>
            </a:r>
            <a:r>
              <a:rPr lang="en-US" sz="1200" kern="1200" dirty="0" smtClean="0">
                <a:solidFill>
                  <a:schemeClr val="tx1"/>
                </a:solidFill>
                <a:effectLst/>
                <a:latin typeface="Times New Roman" pitchFamily="18" charset="0"/>
                <a:ea typeface="+mn-ea"/>
                <a:cs typeface="+mn-cs"/>
              </a:rPr>
              <a:t>rules. Number </a:t>
            </a:r>
            <a:r>
              <a:rPr lang="en-US" sz="1200" kern="1200" dirty="0" smtClean="0">
                <a:solidFill>
                  <a:schemeClr val="tx1"/>
                </a:solidFill>
                <a:effectLst/>
                <a:latin typeface="Times New Roman" pitchFamily="18" charset="0"/>
                <a:ea typeface="+mn-ea"/>
                <a:cs typeface="+mn-cs"/>
              </a:rPr>
              <a:t>2. Review the Witness Statements and the Direct and Cross Examinations you’ve drafted and then determine if anything in them is objectionable; if there is something that is objectionable, practice how to respond to it, as well as how to object to it if the other side tries to elicit that </a:t>
            </a:r>
            <a:r>
              <a:rPr lang="en-US" sz="1200" kern="1200" dirty="0" smtClean="0">
                <a:solidFill>
                  <a:schemeClr val="tx1"/>
                </a:solidFill>
                <a:effectLst/>
                <a:latin typeface="Times New Roman" pitchFamily="18" charset="0"/>
                <a:ea typeface="+mn-ea"/>
                <a:cs typeface="+mn-cs"/>
              </a:rPr>
              <a:t>evidence. Number 3. Review </a:t>
            </a:r>
            <a:r>
              <a:rPr lang="en-US" sz="1200" kern="1200" dirty="0" smtClean="0">
                <a:solidFill>
                  <a:schemeClr val="tx1"/>
                </a:solidFill>
                <a:effectLst/>
                <a:latin typeface="Times New Roman" pitchFamily="18" charset="0"/>
                <a:ea typeface="+mn-ea"/>
                <a:cs typeface="+mn-cs"/>
              </a:rPr>
              <a:t>the Rules of the Competition and determine when to make rule violation objections and how to respond to rule violation objections that may be made against your </a:t>
            </a:r>
            <a:r>
              <a:rPr lang="en-US" sz="1200" kern="1200" dirty="0" smtClean="0">
                <a:solidFill>
                  <a:schemeClr val="tx1"/>
                </a:solidFill>
                <a:effectLst/>
                <a:latin typeface="Times New Roman" pitchFamily="18" charset="0"/>
                <a:ea typeface="+mn-ea"/>
                <a:cs typeface="+mn-cs"/>
              </a:rPr>
              <a:t>team. Number </a:t>
            </a:r>
            <a:r>
              <a:rPr lang="en-US" sz="1200" kern="1200" dirty="0" smtClean="0">
                <a:solidFill>
                  <a:schemeClr val="tx1"/>
                </a:solidFill>
                <a:effectLst/>
                <a:latin typeface="Times New Roman" pitchFamily="18" charset="0"/>
                <a:ea typeface="+mn-ea"/>
                <a:cs typeface="+mn-cs"/>
              </a:rPr>
              <a:t>4: Write and practice the cross </a:t>
            </a:r>
            <a:r>
              <a:rPr lang="en-US" sz="1200" kern="1200" dirty="0" smtClean="0">
                <a:solidFill>
                  <a:schemeClr val="tx1"/>
                </a:solidFill>
                <a:effectLst/>
                <a:latin typeface="Times New Roman" pitchFamily="18" charset="0"/>
                <a:ea typeface="+mn-ea"/>
                <a:cs typeface="+mn-cs"/>
              </a:rPr>
              <a:t>examinations. Number </a:t>
            </a:r>
            <a:r>
              <a:rPr lang="en-US" sz="1200" kern="1200" dirty="0" smtClean="0">
                <a:solidFill>
                  <a:schemeClr val="tx1"/>
                </a:solidFill>
                <a:effectLst/>
                <a:latin typeface="Times New Roman" pitchFamily="18" charset="0"/>
                <a:ea typeface="+mn-ea"/>
                <a:cs typeface="+mn-cs"/>
              </a:rPr>
              <a:t>5: Learn how to Impeach Witnesses—students don’t have a lot of time in competition to impeach witnesses, so they need to learn how to do it quickly but </a:t>
            </a:r>
            <a:r>
              <a:rPr lang="en-US" sz="1200" kern="1200" dirty="0" smtClean="0">
                <a:solidFill>
                  <a:schemeClr val="tx1"/>
                </a:solidFill>
                <a:effectLst/>
                <a:latin typeface="Times New Roman" pitchFamily="18" charset="0"/>
                <a:ea typeface="+mn-ea"/>
                <a:cs typeface="+mn-cs"/>
              </a:rPr>
              <a:t>effectively. Number </a:t>
            </a:r>
            <a:r>
              <a:rPr lang="en-US" sz="1200" kern="1200" dirty="0" smtClean="0">
                <a:solidFill>
                  <a:schemeClr val="tx1"/>
                </a:solidFill>
                <a:effectLst/>
                <a:latin typeface="Times New Roman" pitchFamily="18" charset="0"/>
                <a:ea typeface="+mn-ea"/>
                <a:cs typeface="+mn-cs"/>
              </a:rPr>
              <a:t>6:  Learn how to control a non-responsive witness on cross </a:t>
            </a:r>
            <a:r>
              <a:rPr lang="en-US" sz="1200" kern="1200" dirty="0" smtClean="0">
                <a:solidFill>
                  <a:schemeClr val="tx1"/>
                </a:solidFill>
                <a:effectLst/>
                <a:latin typeface="Times New Roman" pitchFamily="18" charset="0"/>
                <a:ea typeface="+mn-ea"/>
                <a:cs typeface="+mn-cs"/>
              </a:rPr>
              <a:t>examination. Students </a:t>
            </a:r>
            <a:r>
              <a:rPr lang="en-US" sz="1200" kern="1200" dirty="0" smtClean="0">
                <a:solidFill>
                  <a:schemeClr val="tx1"/>
                </a:solidFill>
                <a:effectLst/>
                <a:latin typeface="Times New Roman" pitchFamily="18" charset="0"/>
                <a:ea typeface="+mn-ea"/>
                <a:cs typeface="+mn-cs"/>
              </a:rPr>
              <a:t>need to learn how to control witnesses; otherwise non-responsive witnesses will cause your team to run out of </a:t>
            </a:r>
            <a:r>
              <a:rPr lang="en-US" sz="1200" kern="1200" dirty="0" smtClean="0">
                <a:solidFill>
                  <a:schemeClr val="tx1"/>
                </a:solidFill>
                <a:effectLst/>
                <a:latin typeface="Times New Roman" pitchFamily="18" charset="0"/>
                <a:ea typeface="+mn-ea"/>
                <a:cs typeface="+mn-cs"/>
              </a:rPr>
              <a:t>time. Number </a:t>
            </a:r>
            <a:r>
              <a:rPr lang="en-US" sz="1200" kern="1200" dirty="0" smtClean="0">
                <a:solidFill>
                  <a:schemeClr val="tx1"/>
                </a:solidFill>
                <a:effectLst/>
                <a:latin typeface="Times New Roman" pitchFamily="18" charset="0"/>
                <a:ea typeface="+mn-ea"/>
                <a:cs typeface="+mn-cs"/>
              </a:rPr>
              <a:t>7: Learn how to enter exhibits into evidence, and review your examinations to ensure it is done </a:t>
            </a:r>
            <a:r>
              <a:rPr lang="en-US" sz="1200" kern="1200" dirty="0" smtClean="0">
                <a:solidFill>
                  <a:schemeClr val="tx1"/>
                </a:solidFill>
                <a:effectLst/>
                <a:latin typeface="Times New Roman" pitchFamily="18" charset="0"/>
                <a:ea typeface="+mn-ea"/>
                <a:cs typeface="+mn-cs"/>
              </a:rPr>
              <a:t>properly. Number </a:t>
            </a:r>
            <a:r>
              <a:rPr lang="en-US" sz="1200" kern="1200" dirty="0" smtClean="0">
                <a:solidFill>
                  <a:schemeClr val="tx1"/>
                </a:solidFill>
                <a:effectLst/>
                <a:latin typeface="Times New Roman" pitchFamily="18" charset="0"/>
                <a:ea typeface="+mn-ea"/>
                <a:cs typeface="+mn-cs"/>
              </a:rPr>
              <a:t>8: After writing the directs and crosses, and knowing what evidence they will be eliciting, students should write their opening and closing statements and </a:t>
            </a:r>
            <a:r>
              <a:rPr lang="en-US" sz="1200" kern="1200" dirty="0" smtClean="0">
                <a:solidFill>
                  <a:schemeClr val="tx1"/>
                </a:solidFill>
                <a:effectLst/>
                <a:latin typeface="Times New Roman" pitchFamily="18" charset="0"/>
                <a:ea typeface="+mn-ea"/>
                <a:cs typeface="+mn-cs"/>
              </a:rPr>
              <a:t>rebuttals. Number </a:t>
            </a:r>
            <a:r>
              <a:rPr lang="en-US" sz="1200" kern="1200" dirty="0" smtClean="0">
                <a:solidFill>
                  <a:schemeClr val="tx1"/>
                </a:solidFill>
                <a:effectLst/>
                <a:latin typeface="Times New Roman" pitchFamily="18" charset="0"/>
                <a:ea typeface="+mn-ea"/>
                <a:cs typeface="+mn-cs"/>
              </a:rPr>
              <a:t>9: students should consider drafting some preliminary matters to address with the court before trial--For example, asking the court for permission to move freely around the courtroom, and to approach </a:t>
            </a:r>
            <a:r>
              <a:rPr lang="en-US" sz="1200" kern="1200" dirty="0" smtClean="0">
                <a:solidFill>
                  <a:schemeClr val="tx1"/>
                </a:solidFill>
                <a:effectLst/>
                <a:latin typeface="Times New Roman" pitchFamily="18" charset="0"/>
                <a:ea typeface="+mn-ea"/>
                <a:cs typeface="+mn-cs"/>
              </a:rPr>
              <a:t>exhibits. Having </a:t>
            </a:r>
            <a:r>
              <a:rPr lang="en-US" sz="1200" kern="1200" dirty="0" smtClean="0">
                <a:solidFill>
                  <a:schemeClr val="tx1"/>
                </a:solidFill>
                <a:effectLst/>
                <a:latin typeface="Times New Roman" pitchFamily="18" charset="0"/>
                <a:ea typeface="+mn-ea"/>
                <a:cs typeface="+mn-cs"/>
              </a:rPr>
              <a:t>some preliminary matters to address with the court before trial, if they are done well, can put the attorneys in a positive light with the scorers before the trial even </a:t>
            </a:r>
            <a:r>
              <a:rPr lang="en-US" sz="1200" kern="1200" dirty="0" smtClean="0">
                <a:solidFill>
                  <a:schemeClr val="tx1"/>
                </a:solidFill>
                <a:effectLst/>
                <a:latin typeface="Times New Roman" pitchFamily="18" charset="0"/>
                <a:ea typeface="+mn-ea"/>
                <a:cs typeface="+mn-cs"/>
              </a:rPr>
              <a:t>begins.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30</a:t>
            </a:fld>
            <a:endParaRPr lang="en-US" dirty="0"/>
          </a:p>
        </p:txBody>
      </p:sp>
    </p:spTree>
    <p:extLst>
      <p:ext uri="{BB962C8B-B14F-4D97-AF65-F5344CB8AC3E}">
        <p14:creationId xmlns:p14="http://schemas.microsoft.com/office/powerpoint/2010/main" val="4147082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talk about Witness </a:t>
            </a:r>
            <a:r>
              <a:rPr lang="en-US" sz="1200" kern="1200" dirty="0" smtClean="0">
                <a:solidFill>
                  <a:schemeClr val="tx1"/>
                </a:solidFill>
                <a:effectLst/>
                <a:latin typeface="Times New Roman" pitchFamily="18" charset="0"/>
                <a:ea typeface="+mn-ea"/>
                <a:cs typeface="+mn-cs"/>
              </a:rPr>
              <a:t>Practices. Separate </a:t>
            </a:r>
            <a:r>
              <a:rPr lang="en-US" sz="1200" kern="1200" dirty="0" smtClean="0">
                <a:solidFill>
                  <a:schemeClr val="tx1"/>
                </a:solidFill>
                <a:effectLst/>
                <a:latin typeface="Times New Roman" pitchFamily="18" charset="0"/>
                <a:ea typeface="+mn-ea"/>
                <a:cs typeface="+mn-cs"/>
              </a:rPr>
              <a:t>witness practices are not necessary, but can be helpful if your team has the </a:t>
            </a:r>
            <a:r>
              <a:rPr lang="en-US" sz="1200" kern="1200" dirty="0" smtClean="0">
                <a:solidFill>
                  <a:schemeClr val="tx1"/>
                </a:solidFill>
                <a:effectLst/>
                <a:latin typeface="Times New Roman" pitchFamily="18" charset="0"/>
                <a:ea typeface="+mn-ea"/>
                <a:cs typeface="+mn-cs"/>
              </a:rPr>
              <a:t>time. There </a:t>
            </a:r>
            <a:r>
              <a:rPr lang="en-US" sz="1200" kern="1200" dirty="0" smtClean="0">
                <a:solidFill>
                  <a:schemeClr val="tx1"/>
                </a:solidFill>
                <a:effectLst/>
                <a:latin typeface="Times New Roman" pitchFamily="18" charset="0"/>
                <a:ea typeface="+mn-ea"/>
                <a:cs typeface="+mn-cs"/>
              </a:rPr>
              <a:t>are a few things students can work on with their coaches during witness only </a:t>
            </a:r>
            <a:r>
              <a:rPr lang="en-US" sz="1200" kern="1200" dirty="0" smtClean="0">
                <a:solidFill>
                  <a:schemeClr val="tx1"/>
                </a:solidFill>
                <a:effectLst/>
                <a:latin typeface="Times New Roman" pitchFamily="18" charset="0"/>
                <a:ea typeface="+mn-ea"/>
                <a:cs typeface="+mn-cs"/>
              </a:rPr>
              <a:t>practices. For </a:t>
            </a:r>
            <a:r>
              <a:rPr lang="en-US" sz="1200" kern="1200" dirty="0" smtClean="0">
                <a:solidFill>
                  <a:schemeClr val="tx1"/>
                </a:solidFill>
                <a:effectLst/>
                <a:latin typeface="Times New Roman" pitchFamily="18" charset="0"/>
                <a:ea typeface="+mn-ea"/>
                <a:cs typeface="+mn-cs"/>
              </a:rPr>
              <a:t>example, students can develop the witness’s “character” for direct </a:t>
            </a:r>
            <a:r>
              <a:rPr lang="en-US" sz="1200" kern="1200" dirty="0" smtClean="0">
                <a:solidFill>
                  <a:schemeClr val="tx1"/>
                </a:solidFill>
                <a:effectLst/>
                <a:latin typeface="Times New Roman" pitchFamily="18" charset="0"/>
                <a:ea typeface="+mn-ea"/>
                <a:cs typeface="+mn-cs"/>
              </a:rPr>
              <a:t>examination. Again</a:t>
            </a:r>
            <a:r>
              <a:rPr lang="en-US" sz="1200" kern="1200" dirty="0" smtClean="0">
                <a:solidFill>
                  <a:schemeClr val="tx1"/>
                </a:solidFill>
                <a:effectLst/>
                <a:latin typeface="Times New Roman" pitchFamily="18" charset="0"/>
                <a:ea typeface="+mn-ea"/>
                <a:cs typeface="+mn-cs"/>
              </a:rPr>
              <a:t>, think about what will make the witness likeable, credible, and </a:t>
            </a:r>
            <a:r>
              <a:rPr lang="en-US" sz="1200" kern="1200" dirty="0" smtClean="0">
                <a:solidFill>
                  <a:schemeClr val="tx1"/>
                </a:solidFill>
                <a:effectLst/>
                <a:latin typeface="Times New Roman" pitchFamily="18" charset="0"/>
                <a:ea typeface="+mn-ea"/>
                <a:cs typeface="+mn-cs"/>
              </a:rPr>
              <a:t>interesting. All </a:t>
            </a:r>
            <a:r>
              <a:rPr lang="en-US" sz="1200" kern="1200" dirty="0" smtClean="0">
                <a:solidFill>
                  <a:schemeClr val="tx1"/>
                </a:solidFill>
                <a:effectLst/>
                <a:latin typeface="Times New Roman" pitchFamily="18" charset="0"/>
                <a:ea typeface="+mn-ea"/>
                <a:cs typeface="+mn-cs"/>
              </a:rPr>
              <a:t>of those qualities may increase the witness’s score during </a:t>
            </a:r>
            <a:r>
              <a:rPr lang="en-US" sz="1200" kern="1200" dirty="0" smtClean="0">
                <a:solidFill>
                  <a:schemeClr val="tx1"/>
                </a:solidFill>
                <a:effectLst/>
                <a:latin typeface="Times New Roman" pitchFamily="18" charset="0"/>
                <a:ea typeface="+mn-ea"/>
                <a:cs typeface="+mn-cs"/>
              </a:rPr>
              <a:t>competition. During </a:t>
            </a:r>
            <a:r>
              <a:rPr lang="en-US" sz="1200" kern="1200" dirty="0" smtClean="0">
                <a:solidFill>
                  <a:schemeClr val="tx1"/>
                </a:solidFill>
                <a:effectLst/>
                <a:latin typeface="Times New Roman" pitchFamily="18" charset="0"/>
                <a:ea typeface="+mn-ea"/>
                <a:cs typeface="+mn-cs"/>
              </a:rPr>
              <a:t>witness practices, witnesses can also prepare for Cross Examination—in preparing for cross, witnesses should consider all possible cross topics that may be covered by other teams and then prepare responses to those cross </a:t>
            </a:r>
            <a:r>
              <a:rPr lang="en-US" sz="1200" kern="1200" dirty="0" smtClean="0">
                <a:solidFill>
                  <a:schemeClr val="tx1"/>
                </a:solidFill>
                <a:effectLst/>
                <a:latin typeface="Times New Roman" pitchFamily="18" charset="0"/>
                <a:ea typeface="+mn-ea"/>
                <a:cs typeface="+mn-cs"/>
              </a:rPr>
              <a:t>topics. In </a:t>
            </a:r>
            <a:r>
              <a:rPr lang="en-US" sz="1200" kern="1200" dirty="0" smtClean="0">
                <a:solidFill>
                  <a:schemeClr val="tx1"/>
                </a:solidFill>
                <a:effectLst/>
                <a:latin typeface="Times New Roman" pitchFamily="18" charset="0"/>
                <a:ea typeface="+mn-ea"/>
                <a:cs typeface="+mn-cs"/>
              </a:rPr>
              <a:t>doing cross prep, witnesses should know his or her statement </a:t>
            </a:r>
            <a:r>
              <a:rPr lang="en-US" sz="1200" i="1" kern="1200" dirty="0" smtClean="0">
                <a:solidFill>
                  <a:schemeClr val="tx1"/>
                </a:solidFill>
                <a:effectLst/>
                <a:latin typeface="Times New Roman" pitchFamily="18" charset="0"/>
                <a:ea typeface="+mn-ea"/>
                <a:cs typeface="+mn-cs"/>
              </a:rPr>
              <a:t>inside and out</a:t>
            </a:r>
            <a:r>
              <a:rPr lang="en-US" sz="1200" kern="1200" dirty="0" smtClean="0">
                <a:solidFill>
                  <a:schemeClr val="tx1"/>
                </a:solidFill>
                <a:effectLst/>
                <a:latin typeface="Times New Roman" pitchFamily="18" charset="0"/>
                <a:ea typeface="+mn-ea"/>
                <a:cs typeface="+mn-cs"/>
              </a:rPr>
              <a:t>!  In preparing for cross exam, witnesses should also understand what they cannot talk about during cross—that is, what information from their witness statements is objectionable and should not be offered by the witness in response to a cross </a:t>
            </a:r>
            <a:r>
              <a:rPr lang="en-US" sz="1200" kern="1200" dirty="0" smtClean="0">
                <a:solidFill>
                  <a:schemeClr val="tx1"/>
                </a:solidFill>
                <a:effectLst/>
                <a:latin typeface="Times New Roman" pitchFamily="18" charset="0"/>
                <a:ea typeface="+mn-ea"/>
                <a:cs typeface="+mn-cs"/>
              </a:rPr>
              <a:t>question. Finally</a:t>
            </a:r>
            <a:r>
              <a:rPr lang="en-US" sz="1200" kern="1200" dirty="0" smtClean="0">
                <a:solidFill>
                  <a:schemeClr val="tx1"/>
                </a:solidFill>
                <a:effectLst/>
                <a:latin typeface="Times New Roman" pitchFamily="18" charset="0"/>
                <a:ea typeface="+mn-ea"/>
                <a:cs typeface="+mn-cs"/>
              </a:rPr>
              <a:t>, it’s important for witnesses to remember that the running of the other team’s time is not allowed under mock trial </a:t>
            </a:r>
            <a:r>
              <a:rPr lang="en-US" sz="1200" kern="1200" dirty="0" smtClean="0">
                <a:solidFill>
                  <a:schemeClr val="tx1"/>
                </a:solidFill>
                <a:effectLst/>
                <a:latin typeface="Times New Roman" pitchFamily="18" charset="0"/>
                <a:ea typeface="+mn-ea"/>
                <a:cs typeface="+mn-cs"/>
              </a:rPr>
              <a:t>rules. So </a:t>
            </a:r>
            <a:r>
              <a:rPr lang="en-US" sz="1200" kern="1200" dirty="0" smtClean="0">
                <a:solidFill>
                  <a:schemeClr val="tx1"/>
                </a:solidFill>
                <a:effectLst/>
                <a:latin typeface="Times New Roman" pitchFamily="18" charset="0"/>
                <a:ea typeface="+mn-ea"/>
                <a:cs typeface="+mn-cs"/>
              </a:rPr>
              <a:t>witnesses should learn how to reasonably respond to questions without running the other side’s time.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31</a:t>
            </a:fld>
            <a:endParaRPr lang="en-US"/>
          </a:p>
        </p:txBody>
      </p:sp>
    </p:spTree>
    <p:extLst>
      <p:ext uri="{BB962C8B-B14F-4D97-AF65-F5344CB8AC3E}">
        <p14:creationId xmlns:p14="http://schemas.microsoft.com/office/powerpoint/2010/main" val="199954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Finally, let’s talk about </a:t>
            </a:r>
            <a:r>
              <a:rPr lang="en-US" sz="1200" kern="1200" dirty="0" smtClean="0">
                <a:solidFill>
                  <a:schemeClr val="tx1"/>
                </a:solidFill>
                <a:effectLst/>
                <a:latin typeface="Times New Roman" pitchFamily="18" charset="0"/>
                <a:ea typeface="+mn-ea"/>
                <a:cs typeface="+mn-cs"/>
              </a:rPr>
              <a:t>scrimmages. Before </a:t>
            </a:r>
            <a:r>
              <a:rPr lang="en-US" sz="1200" kern="1200" dirty="0" smtClean="0">
                <a:solidFill>
                  <a:schemeClr val="tx1"/>
                </a:solidFill>
                <a:effectLst/>
                <a:latin typeface="Times New Roman" pitchFamily="18" charset="0"/>
                <a:ea typeface="+mn-ea"/>
                <a:cs typeface="+mn-cs"/>
              </a:rPr>
              <a:t>the competition, some teams will set up scrimmages with other teams so that they can do a run through of their </a:t>
            </a:r>
            <a:r>
              <a:rPr lang="en-US" sz="1200" kern="1200" dirty="0" smtClean="0">
                <a:solidFill>
                  <a:schemeClr val="tx1"/>
                </a:solidFill>
                <a:effectLst/>
                <a:latin typeface="Times New Roman" pitchFamily="18" charset="0"/>
                <a:ea typeface="+mn-ea"/>
                <a:cs typeface="+mn-cs"/>
              </a:rPr>
              <a:t>case. Scheduling </a:t>
            </a:r>
            <a:r>
              <a:rPr lang="en-US" sz="1200" kern="1200" dirty="0" smtClean="0">
                <a:solidFill>
                  <a:schemeClr val="tx1"/>
                </a:solidFill>
                <a:effectLst/>
                <a:latin typeface="Times New Roman" pitchFamily="18" charset="0"/>
                <a:ea typeface="+mn-ea"/>
                <a:cs typeface="+mn-cs"/>
              </a:rPr>
              <a:t>scrimmages with other teams before the competition is entirely optional, but it can be very </a:t>
            </a:r>
            <a:r>
              <a:rPr lang="en-US" sz="1200" kern="1200" dirty="0" smtClean="0">
                <a:solidFill>
                  <a:schemeClr val="tx1"/>
                </a:solidFill>
                <a:effectLst/>
                <a:latin typeface="Times New Roman" pitchFamily="18" charset="0"/>
                <a:ea typeface="+mn-ea"/>
                <a:cs typeface="+mn-cs"/>
              </a:rPr>
              <a:t>helpful. What </a:t>
            </a:r>
            <a:r>
              <a:rPr lang="en-US" sz="1200" kern="1200" dirty="0" smtClean="0">
                <a:solidFill>
                  <a:schemeClr val="tx1"/>
                </a:solidFill>
                <a:effectLst/>
                <a:latin typeface="Times New Roman" pitchFamily="18" charset="0"/>
                <a:ea typeface="+mn-ea"/>
                <a:cs typeface="+mn-cs"/>
              </a:rPr>
              <a:t>are the benefits of scrimmaging?  For one, scrimmaging can increase your student’s understanding of what to expect during the mock trial </a:t>
            </a:r>
            <a:r>
              <a:rPr lang="en-US" sz="1200" kern="1200" dirty="0" smtClean="0">
                <a:solidFill>
                  <a:schemeClr val="tx1"/>
                </a:solidFill>
                <a:effectLst/>
                <a:latin typeface="Times New Roman" pitchFamily="18" charset="0"/>
                <a:ea typeface="+mn-ea"/>
                <a:cs typeface="+mn-cs"/>
              </a:rPr>
              <a:t>competition. It’s </a:t>
            </a:r>
            <a:r>
              <a:rPr lang="en-US" sz="1200" kern="1200" dirty="0" smtClean="0">
                <a:solidFill>
                  <a:schemeClr val="tx1"/>
                </a:solidFill>
                <a:effectLst/>
                <a:latin typeface="Times New Roman" pitchFamily="18" charset="0"/>
                <a:ea typeface="+mn-ea"/>
                <a:cs typeface="+mn-cs"/>
              </a:rPr>
              <a:t>also a really good way to learn about the strengths and weaknesses of your case before you present your case in </a:t>
            </a:r>
            <a:r>
              <a:rPr lang="en-US" sz="1200" kern="1200" dirty="0" smtClean="0">
                <a:solidFill>
                  <a:schemeClr val="tx1"/>
                </a:solidFill>
                <a:effectLst/>
                <a:latin typeface="Times New Roman" pitchFamily="18" charset="0"/>
                <a:ea typeface="+mn-ea"/>
                <a:cs typeface="+mn-cs"/>
              </a:rPr>
              <a:t>competition. By </a:t>
            </a:r>
            <a:r>
              <a:rPr lang="en-US" sz="1200" kern="1200" dirty="0" smtClean="0">
                <a:solidFill>
                  <a:schemeClr val="tx1"/>
                </a:solidFill>
                <a:effectLst/>
                <a:latin typeface="Times New Roman" pitchFamily="18" charset="0"/>
                <a:ea typeface="+mn-ea"/>
                <a:cs typeface="+mn-cs"/>
              </a:rPr>
              <a:t>scrimmaging, teams will learn what works and what doesn’t work in their case, and they’ll then have time to change what doesn’t work. Scrimmaging is also a great, fun opportunity for students to meet students on other teams!  If you’re interested in scrimmaging other teams, check out the CRF website for a list of teams that may be available to scrimmage.</a:t>
            </a:r>
          </a:p>
          <a:p>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32</a:t>
            </a:fld>
            <a:endParaRPr lang="en-US"/>
          </a:p>
        </p:txBody>
      </p:sp>
    </p:spTree>
    <p:extLst>
      <p:ext uri="{BB962C8B-B14F-4D97-AF65-F5344CB8AC3E}">
        <p14:creationId xmlns:p14="http://schemas.microsoft.com/office/powerpoint/2010/main" val="162230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19188" y="696913"/>
            <a:ext cx="4648200" cy="3486150"/>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fielding a team and securing coaches, the next thing your team should do is read the </a:t>
            </a:r>
            <a:r>
              <a:rPr lang="en-US" sz="1200" i="1" kern="1200" dirty="0" smtClean="0">
                <a:solidFill>
                  <a:schemeClr val="tx1"/>
                </a:solidFill>
                <a:effectLst/>
                <a:latin typeface="Times New Roman" pitchFamily="18" charset="0"/>
                <a:ea typeface="+mn-ea"/>
                <a:cs typeface="+mn-cs"/>
              </a:rPr>
              <a:t>entire</a:t>
            </a:r>
            <a:r>
              <a:rPr lang="en-US" sz="1200" kern="1200" dirty="0" smtClean="0">
                <a:solidFill>
                  <a:schemeClr val="tx1"/>
                </a:solidFill>
                <a:effectLst/>
                <a:latin typeface="Times New Roman" pitchFamily="18" charset="0"/>
                <a:ea typeface="+mn-ea"/>
                <a:cs typeface="+mn-cs"/>
              </a:rPr>
              <a:t> case </a:t>
            </a:r>
            <a:r>
              <a:rPr lang="en-US" sz="1200" kern="1200" dirty="0" smtClean="0">
                <a:solidFill>
                  <a:schemeClr val="tx1"/>
                </a:solidFill>
                <a:effectLst/>
                <a:latin typeface="Times New Roman" pitchFamily="18" charset="0"/>
                <a:ea typeface="+mn-ea"/>
                <a:cs typeface="+mn-cs"/>
              </a:rPr>
              <a:t>packet. Regardless </a:t>
            </a:r>
            <a:r>
              <a:rPr lang="en-US" sz="1200" kern="1200" dirty="0" smtClean="0">
                <a:solidFill>
                  <a:schemeClr val="tx1"/>
                </a:solidFill>
                <a:effectLst/>
                <a:latin typeface="Times New Roman" pitchFamily="18" charset="0"/>
                <a:ea typeface="+mn-ea"/>
                <a:cs typeface="+mn-cs"/>
              </a:rPr>
              <a:t>of role, every team member and coach should start their preparation by reading the case in its </a:t>
            </a:r>
            <a:r>
              <a:rPr lang="en-US" sz="1200" kern="1200" dirty="0" smtClean="0">
                <a:solidFill>
                  <a:schemeClr val="tx1"/>
                </a:solidFill>
                <a:effectLst/>
                <a:latin typeface="Times New Roman" pitchFamily="18" charset="0"/>
                <a:ea typeface="+mn-ea"/>
                <a:cs typeface="+mn-cs"/>
              </a:rPr>
              <a:t>entirety. Ideally</a:t>
            </a:r>
            <a:r>
              <a:rPr lang="en-US" sz="1200" kern="1200" dirty="0" smtClean="0">
                <a:solidFill>
                  <a:schemeClr val="tx1"/>
                </a:solidFill>
                <a:effectLst/>
                <a:latin typeface="Times New Roman" pitchFamily="18" charset="0"/>
                <a:ea typeface="+mn-ea"/>
                <a:cs typeface="+mn-cs"/>
              </a:rPr>
              <a:t>, you and your team should read the entire case before you assign any roles and before your students begin writing any exams—believe me, in the long run, it will save you a lot of time if everyone reads and understands the whole case before doing anything </a:t>
            </a:r>
            <a:r>
              <a:rPr lang="en-US" sz="1200" kern="1200" dirty="0" smtClean="0">
                <a:solidFill>
                  <a:schemeClr val="tx1"/>
                </a:solidFill>
                <a:effectLst/>
                <a:latin typeface="Times New Roman" pitchFamily="18" charset="0"/>
                <a:ea typeface="+mn-ea"/>
                <a:cs typeface="+mn-cs"/>
              </a:rPr>
              <a:t>else. And </a:t>
            </a:r>
            <a:r>
              <a:rPr lang="en-US" sz="1200" kern="1200" dirty="0" smtClean="0">
                <a:solidFill>
                  <a:schemeClr val="tx1"/>
                </a:solidFill>
                <a:effectLst/>
                <a:latin typeface="Times New Roman" pitchFamily="18" charset="0"/>
                <a:ea typeface="+mn-ea"/>
                <a:cs typeface="+mn-cs"/>
              </a:rPr>
              <a:t>not only will it save you time--it may avoid the need to recast roles later </a:t>
            </a:r>
            <a:r>
              <a:rPr lang="en-US" sz="1200" kern="1200" dirty="0" smtClean="0">
                <a:solidFill>
                  <a:schemeClr val="tx1"/>
                </a:solidFill>
                <a:effectLst/>
                <a:latin typeface="Times New Roman" pitchFamily="18" charset="0"/>
                <a:ea typeface="+mn-ea"/>
                <a:cs typeface="+mn-cs"/>
              </a:rPr>
              <a:t>on. So </a:t>
            </a:r>
            <a:r>
              <a:rPr lang="en-US" sz="1200" kern="1200" dirty="0" smtClean="0">
                <a:solidFill>
                  <a:schemeClr val="tx1"/>
                </a:solidFill>
                <a:effectLst/>
                <a:latin typeface="Times New Roman" pitchFamily="18" charset="0"/>
                <a:ea typeface="+mn-ea"/>
                <a:cs typeface="+mn-cs"/>
              </a:rPr>
              <a:t>start by reading the entire case packet. Now, the case packet includes:</a:t>
            </a:r>
          </a:p>
          <a:p>
            <a:r>
              <a:rPr lang="en-US" sz="1200" kern="1200" dirty="0" smtClean="0">
                <a:solidFill>
                  <a:schemeClr val="tx1"/>
                </a:solidFill>
                <a:effectLst/>
                <a:latin typeface="Times New Roman" pitchFamily="18" charset="0"/>
                <a:ea typeface="+mn-ea"/>
                <a:cs typeface="+mn-cs"/>
              </a:rPr>
              <a:t>-A fact situation outlining the undisputable facts of the case</a:t>
            </a:r>
          </a:p>
          <a:p>
            <a:r>
              <a:rPr lang="en-US" sz="1200" kern="1200" dirty="0" smtClean="0">
                <a:solidFill>
                  <a:schemeClr val="tx1"/>
                </a:solidFill>
                <a:effectLst/>
                <a:latin typeface="Times New Roman" pitchFamily="18" charset="0"/>
                <a:ea typeface="+mn-ea"/>
                <a:cs typeface="+mn-cs"/>
              </a:rPr>
              <a:t>-A statement of the charges brought against the defendant</a:t>
            </a:r>
          </a:p>
          <a:p>
            <a:r>
              <a:rPr lang="en-US" sz="1200" kern="1200" dirty="0" smtClean="0">
                <a:solidFill>
                  <a:schemeClr val="tx1"/>
                </a:solidFill>
                <a:effectLst/>
                <a:latin typeface="Times New Roman" pitchFamily="18" charset="0"/>
                <a:ea typeface="+mn-ea"/>
                <a:cs typeface="+mn-cs"/>
              </a:rPr>
              <a:t>-The physical exhibits that may be introduced at trial</a:t>
            </a:r>
          </a:p>
          <a:p>
            <a:r>
              <a:rPr lang="en-US" sz="1200" kern="1200" dirty="0" smtClean="0">
                <a:solidFill>
                  <a:schemeClr val="tx1"/>
                </a:solidFill>
                <a:effectLst/>
                <a:latin typeface="Times New Roman" pitchFamily="18" charset="0"/>
                <a:ea typeface="+mn-ea"/>
                <a:cs typeface="+mn-cs"/>
              </a:rPr>
              <a:t>-A set of approximately 8 stipulations agreed to by the parties</a:t>
            </a:r>
          </a:p>
          <a:p>
            <a:r>
              <a:rPr lang="en-US" sz="1200" kern="1200" dirty="0" smtClean="0">
                <a:solidFill>
                  <a:schemeClr val="tx1"/>
                </a:solidFill>
                <a:effectLst/>
                <a:latin typeface="Times New Roman" pitchFamily="18" charset="0"/>
                <a:ea typeface="+mn-ea"/>
                <a:cs typeface="+mn-cs"/>
              </a:rPr>
              <a:t>-A total of 8 witness statements, 4 for prosecution witnesses, 4 for defense witnesses</a:t>
            </a:r>
          </a:p>
          <a:p>
            <a:r>
              <a:rPr lang="en-US" sz="1200" kern="1200" dirty="0" smtClean="0">
                <a:solidFill>
                  <a:schemeClr val="tx1"/>
                </a:solidFill>
                <a:effectLst/>
                <a:latin typeface="Times New Roman" pitchFamily="18" charset="0"/>
                <a:ea typeface="+mn-ea"/>
                <a:cs typeface="+mn-cs"/>
              </a:rPr>
              <a:t>-The Simplified Rules of Evidence which consists of all the evidentiary objections that can be used by your team during the competition—in other words, students may only use the objections in the simplified rules—if an objection is not listed in the simplified rules, it may not be used during the competition.</a:t>
            </a:r>
          </a:p>
          <a:p>
            <a:r>
              <a:rPr lang="en-US" sz="1200" kern="1200" dirty="0" smtClean="0">
                <a:solidFill>
                  <a:schemeClr val="tx1"/>
                </a:solidFill>
                <a:effectLst/>
                <a:latin typeface="Times New Roman" pitchFamily="18" charset="0"/>
                <a:ea typeface="+mn-ea"/>
                <a:cs typeface="+mn-cs"/>
              </a:rPr>
              <a:t>-The case packet also includes the Pretrial materials, including additional pretrial facts and case law that can be used during the pretrial </a:t>
            </a:r>
            <a:r>
              <a:rPr lang="en-US" sz="1200" kern="1200" dirty="0" smtClean="0">
                <a:solidFill>
                  <a:schemeClr val="tx1"/>
                </a:solidFill>
                <a:effectLst/>
                <a:latin typeface="Times New Roman" pitchFamily="18" charset="0"/>
                <a:ea typeface="+mn-ea"/>
                <a:cs typeface="+mn-cs"/>
              </a:rPr>
              <a:t>arguments. Now</a:t>
            </a:r>
            <a:r>
              <a:rPr lang="en-US" sz="1200" kern="1200" dirty="0" smtClean="0">
                <a:solidFill>
                  <a:schemeClr val="tx1"/>
                </a:solidFill>
                <a:effectLst/>
                <a:latin typeface="Times New Roman" pitchFamily="18" charset="0"/>
                <a:ea typeface="+mn-ea"/>
                <a:cs typeface="+mn-cs"/>
              </a:rPr>
              <a:t>, middle school students don’t do pretrial in competition, but high school students do—so the pretrial materials in the case packet are for high school teams only.</a:t>
            </a:r>
          </a:p>
          <a:p>
            <a:r>
              <a:rPr lang="en-US" sz="1200" kern="1200" dirty="0" smtClean="0">
                <a:solidFill>
                  <a:schemeClr val="tx1"/>
                </a:solidFill>
                <a:effectLst/>
                <a:latin typeface="Times New Roman" pitchFamily="18" charset="0"/>
                <a:ea typeface="+mn-ea"/>
                <a:cs typeface="+mn-cs"/>
              </a:rPr>
              <a:t>-and finally, the case packet includes a separate document entitled Team Rulebook, which outlines all the rules of the competition.</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the team reads the case packet, the next thing you should do is make sure your students understand some basic legal concepts—concepts they will need to know as they prepare their case and participate in the </a:t>
            </a:r>
            <a:r>
              <a:rPr lang="en-US" sz="1200" kern="1200" dirty="0" smtClean="0">
                <a:solidFill>
                  <a:schemeClr val="tx1"/>
                </a:solidFill>
                <a:effectLst/>
                <a:latin typeface="Times New Roman" pitchFamily="18" charset="0"/>
                <a:ea typeface="+mn-ea"/>
                <a:cs typeface="+mn-cs"/>
              </a:rPr>
              <a:t>competition. All </a:t>
            </a:r>
            <a:r>
              <a:rPr lang="en-US" sz="1200" kern="1200" dirty="0" smtClean="0">
                <a:solidFill>
                  <a:schemeClr val="tx1"/>
                </a:solidFill>
                <a:effectLst/>
                <a:latin typeface="Times New Roman" pitchFamily="18" charset="0"/>
                <a:ea typeface="+mn-ea"/>
                <a:cs typeface="+mn-cs"/>
              </a:rPr>
              <a:t>of these basic concepts are explained to some extent in the case packet—you can also google the terms if you need further explanation. The concepts include:</a:t>
            </a:r>
          </a:p>
          <a:p>
            <a:r>
              <a:rPr lang="en-US" sz="1200" kern="1200" dirty="0" smtClean="0">
                <a:solidFill>
                  <a:schemeClr val="tx1"/>
                </a:solidFill>
                <a:effectLst/>
                <a:latin typeface="Times New Roman" pitchFamily="18" charset="0"/>
                <a:ea typeface="+mn-ea"/>
                <a:cs typeface="+mn-cs"/>
              </a:rPr>
              <a:t>-The difference between a criminal and a civil trial—mock trial is a criminal trial</a:t>
            </a:r>
          </a:p>
          <a:p>
            <a:r>
              <a:rPr lang="en-US" sz="1200" kern="1200" dirty="0" smtClean="0">
                <a:solidFill>
                  <a:schemeClr val="tx1"/>
                </a:solidFill>
                <a:effectLst/>
                <a:latin typeface="Times New Roman" pitchFamily="18" charset="0"/>
                <a:ea typeface="+mn-ea"/>
                <a:cs typeface="+mn-cs"/>
              </a:rPr>
              <a:t>-The difference between a bench trial and a jury trial—mock trial is a bench trial</a:t>
            </a:r>
          </a:p>
          <a:p>
            <a:r>
              <a:rPr lang="en-US" sz="1200" kern="1200" dirty="0" smtClean="0">
                <a:solidFill>
                  <a:schemeClr val="tx1"/>
                </a:solidFill>
                <a:effectLst/>
                <a:latin typeface="Times New Roman" pitchFamily="18" charset="0"/>
                <a:ea typeface="+mn-ea"/>
                <a:cs typeface="+mn-cs"/>
              </a:rPr>
              <a:t>-The difference between the prosecution and the defense</a:t>
            </a:r>
          </a:p>
          <a:p>
            <a:r>
              <a:rPr lang="en-US" sz="1200" kern="1200" dirty="0" smtClean="0">
                <a:solidFill>
                  <a:schemeClr val="tx1"/>
                </a:solidFill>
                <a:effectLst/>
                <a:latin typeface="Times New Roman" pitchFamily="18" charset="0"/>
                <a:ea typeface="+mn-ea"/>
                <a:cs typeface="+mn-cs"/>
              </a:rPr>
              <a:t>-The difference between a lay witness and an expert witness</a:t>
            </a:r>
          </a:p>
          <a:p>
            <a:r>
              <a:rPr lang="en-US" sz="1200" kern="1200" dirty="0" smtClean="0">
                <a:solidFill>
                  <a:schemeClr val="tx1"/>
                </a:solidFill>
                <a:effectLst/>
                <a:latin typeface="Times New Roman" pitchFamily="18" charset="0"/>
                <a:ea typeface="+mn-ea"/>
                <a:cs typeface="+mn-cs"/>
              </a:rPr>
              <a:t>-The concept of presumption of innocence in a criminal trial</a:t>
            </a:r>
          </a:p>
          <a:p>
            <a:r>
              <a:rPr lang="en-US" sz="1200" kern="1200" dirty="0" smtClean="0">
                <a:solidFill>
                  <a:schemeClr val="tx1"/>
                </a:solidFill>
                <a:effectLst/>
                <a:latin typeface="Times New Roman" pitchFamily="18" charset="0"/>
                <a:ea typeface="+mn-ea"/>
                <a:cs typeface="+mn-cs"/>
              </a:rPr>
              <a:t>-The burden of proof in a criminal trial</a:t>
            </a:r>
          </a:p>
          <a:p>
            <a:r>
              <a:rPr lang="en-US" sz="1200" kern="1200" dirty="0" smtClean="0">
                <a:solidFill>
                  <a:schemeClr val="tx1"/>
                </a:solidFill>
                <a:effectLst/>
                <a:latin typeface="Times New Roman" pitchFamily="18" charset="0"/>
                <a:ea typeface="+mn-ea"/>
                <a:cs typeface="+mn-cs"/>
              </a:rPr>
              <a:t>-The concept of reasonable doubt</a:t>
            </a:r>
          </a:p>
          <a:p>
            <a:r>
              <a:rPr lang="en-US" sz="1200" kern="1200" dirty="0" smtClean="0">
                <a:solidFill>
                  <a:schemeClr val="tx1"/>
                </a:solidFill>
                <a:effectLst/>
                <a:latin typeface="Times New Roman" pitchFamily="18" charset="0"/>
                <a:ea typeface="+mn-ea"/>
                <a:cs typeface="+mn-cs"/>
              </a:rPr>
              <a:t>-And the difference between direct and circumstantial evidence—mock trial uses both forms of evidence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Again, all of these terms are explained in the case </a:t>
            </a:r>
            <a:r>
              <a:rPr lang="en-US" sz="1200" kern="1200" dirty="0" smtClean="0">
                <a:solidFill>
                  <a:schemeClr val="tx1"/>
                </a:solidFill>
                <a:effectLst/>
                <a:latin typeface="Times New Roman" pitchFamily="18" charset="0"/>
                <a:ea typeface="+mn-ea"/>
                <a:cs typeface="+mn-cs"/>
              </a:rPr>
              <a:t>packet. You </a:t>
            </a:r>
            <a:r>
              <a:rPr lang="en-US" sz="1200" kern="1200" dirty="0" smtClean="0">
                <a:solidFill>
                  <a:schemeClr val="tx1"/>
                </a:solidFill>
                <a:effectLst/>
                <a:latin typeface="Times New Roman" pitchFamily="18" charset="0"/>
                <a:ea typeface="+mn-ea"/>
                <a:cs typeface="+mn-cs"/>
              </a:rPr>
              <a:t>should review each of these terms with your students so that everyone understands the terminology they will hear throughout the competition.</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explaining these basic legal concepts to your team, you should, as a team, begin to analyze the case against the Defendant. So, how do you analyze the case?  Well, to analyze the case, start by looking at the statement of charges against the defendant, and then break down the elements of each </a:t>
            </a:r>
            <a:r>
              <a:rPr lang="en-US" sz="1200" kern="1200" dirty="0" smtClean="0">
                <a:solidFill>
                  <a:schemeClr val="tx1"/>
                </a:solidFill>
                <a:effectLst/>
                <a:latin typeface="Times New Roman" pitchFamily="18" charset="0"/>
                <a:ea typeface="+mn-ea"/>
                <a:cs typeface="+mn-cs"/>
              </a:rPr>
              <a:t>charge.  </a:t>
            </a:r>
            <a:r>
              <a:rPr lang="en-US" sz="1200" kern="1200" dirty="0" smtClean="0">
                <a:solidFill>
                  <a:schemeClr val="tx1"/>
                </a:solidFill>
                <a:effectLst/>
                <a:latin typeface="Times New Roman" pitchFamily="18" charset="0"/>
                <a:ea typeface="+mn-ea"/>
                <a:cs typeface="+mn-cs"/>
              </a:rPr>
              <a:t>To help you with this, you should review the statement of charges in the case packet, and you should also review the jury instructions in the case packet—the jury instructions explain the charges in greater detail, and they also explain exactly what needs to be proven by the </a:t>
            </a:r>
            <a:r>
              <a:rPr lang="en-US" sz="1200" kern="1200" dirty="0" smtClean="0">
                <a:solidFill>
                  <a:schemeClr val="tx1"/>
                </a:solidFill>
                <a:effectLst/>
                <a:latin typeface="Times New Roman" pitchFamily="18" charset="0"/>
                <a:ea typeface="+mn-ea"/>
                <a:cs typeface="+mn-cs"/>
              </a:rPr>
              <a:t>prosecution. After </a:t>
            </a:r>
            <a:r>
              <a:rPr lang="en-US" sz="1200" kern="1200" dirty="0" smtClean="0">
                <a:solidFill>
                  <a:schemeClr val="tx1"/>
                </a:solidFill>
                <a:effectLst/>
                <a:latin typeface="Times New Roman" pitchFamily="18" charset="0"/>
                <a:ea typeface="+mn-ea"/>
                <a:cs typeface="+mn-cs"/>
              </a:rPr>
              <a:t>you determine what needs to be proven, outline the evidence for and against each </a:t>
            </a:r>
            <a:r>
              <a:rPr lang="en-US" sz="1200" kern="1200" dirty="0" smtClean="0">
                <a:solidFill>
                  <a:schemeClr val="tx1"/>
                </a:solidFill>
                <a:effectLst/>
                <a:latin typeface="Times New Roman" pitchFamily="18" charset="0"/>
                <a:ea typeface="+mn-ea"/>
                <a:cs typeface="+mn-cs"/>
              </a:rPr>
              <a:t>charge. If </a:t>
            </a:r>
            <a:r>
              <a:rPr lang="en-US" sz="1200" kern="1200" dirty="0" smtClean="0">
                <a:solidFill>
                  <a:schemeClr val="tx1"/>
                </a:solidFill>
                <a:effectLst/>
                <a:latin typeface="Times New Roman" pitchFamily="18" charset="0"/>
                <a:ea typeface="+mn-ea"/>
                <a:cs typeface="+mn-cs"/>
              </a:rPr>
              <a:t>it helps, prepare a T </a:t>
            </a:r>
            <a:r>
              <a:rPr lang="en-US" sz="1200" kern="1200" dirty="0" smtClean="0">
                <a:solidFill>
                  <a:schemeClr val="tx1"/>
                </a:solidFill>
                <a:effectLst/>
                <a:latin typeface="Times New Roman" pitchFamily="18" charset="0"/>
                <a:ea typeface="+mn-ea"/>
                <a:cs typeface="+mn-cs"/>
              </a:rPr>
              <a:t>chart. On </a:t>
            </a:r>
            <a:r>
              <a:rPr lang="en-US" sz="1200" kern="1200" dirty="0" smtClean="0">
                <a:solidFill>
                  <a:schemeClr val="tx1"/>
                </a:solidFill>
                <a:effectLst/>
                <a:latin typeface="Times New Roman" pitchFamily="18" charset="0"/>
                <a:ea typeface="+mn-ea"/>
                <a:cs typeface="+mn-cs"/>
              </a:rPr>
              <a:t>one side of your chart, put evidence that supports the charge—that’s the evidence you will need when you are on prosecution, and on the other side of your chart, put evidence that disproves the charge—that’s the evidence you will need when you are on </a:t>
            </a:r>
            <a:r>
              <a:rPr lang="en-US" sz="1200" kern="1200" dirty="0" smtClean="0">
                <a:solidFill>
                  <a:schemeClr val="tx1"/>
                </a:solidFill>
                <a:effectLst/>
                <a:latin typeface="Times New Roman" pitchFamily="18" charset="0"/>
                <a:ea typeface="+mn-ea"/>
                <a:cs typeface="+mn-cs"/>
              </a:rPr>
              <a:t>defense. In </a:t>
            </a:r>
            <a:r>
              <a:rPr lang="en-US" sz="1200" kern="1200" dirty="0" smtClean="0">
                <a:solidFill>
                  <a:schemeClr val="tx1"/>
                </a:solidFill>
                <a:effectLst/>
                <a:latin typeface="Times New Roman" pitchFamily="18" charset="0"/>
                <a:ea typeface="+mn-ea"/>
                <a:cs typeface="+mn-cs"/>
              </a:rPr>
              <a:t>making your outline or your chart, look at the fact situation, the witness statements, the stipulations and the exhibits, for all of the following kinds of evidence:</a:t>
            </a:r>
          </a:p>
          <a:p>
            <a:r>
              <a:rPr lang="en-US" sz="1200" kern="1200" dirty="0" smtClean="0">
                <a:solidFill>
                  <a:schemeClr val="tx1"/>
                </a:solidFill>
                <a:effectLst/>
                <a:latin typeface="Times New Roman" pitchFamily="18" charset="0"/>
                <a:ea typeface="+mn-ea"/>
                <a:cs typeface="+mn-cs"/>
              </a:rPr>
              <a:t>-Any Forensic evidence evidencing the defendant’s guilt or innocence—for example, fingerprints, footprints, DNA.</a:t>
            </a:r>
          </a:p>
          <a:p>
            <a:r>
              <a:rPr lang="en-US" sz="1200" kern="1200" dirty="0" smtClean="0">
                <a:solidFill>
                  <a:schemeClr val="tx1"/>
                </a:solidFill>
                <a:effectLst/>
                <a:latin typeface="Times New Roman" pitchFamily="18" charset="0"/>
                <a:ea typeface="+mn-ea"/>
                <a:cs typeface="+mn-cs"/>
              </a:rPr>
              <a:t>-Look for eyewitness testimony evidencing the defendant’s guilt or innocence</a:t>
            </a:r>
          </a:p>
          <a:p>
            <a:r>
              <a:rPr lang="en-US" sz="1200" kern="1200" dirty="0" smtClean="0">
                <a:solidFill>
                  <a:schemeClr val="tx1"/>
                </a:solidFill>
                <a:effectLst/>
                <a:latin typeface="Times New Roman" pitchFamily="18" charset="0"/>
                <a:ea typeface="+mn-ea"/>
                <a:cs typeface="+mn-cs"/>
              </a:rPr>
              <a:t>-Look for statements by the defendant evidencing guilt or innocence</a:t>
            </a:r>
          </a:p>
          <a:p>
            <a:r>
              <a:rPr lang="en-US" sz="1200" kern="1200" dirty="0" smtClean="0">
                <a:solidFill>
                  <a:schemeClr val="tx1"/>
                </a:solidFill>
                <a:effectLst/>
                <a:latin typeface="Times New Roman" pitchFamily="18" charset="0"/>
                <a:ea typeface="+mn-ea"/>
                <a:cs typeface="+mn-cs"/>
              </a:rPr>
              <a:t>-Look for evidence showing the defendant’s motive or lack of motive, or the defendant’s opportunity, or lack of opportunity, to commit the crime</a:t>
            </a:r>
          </a:p>
          <a:p>
            <a:r>
              <a:rPr lang="en-US" sz="1200" kern="1200" dirty="0" smtClean="0">
                <a:solidFill>
                  <a:schemeClr val="tx1"/>
                </a:solidFill>
                <a:effectLst/>
                <a:latin typeface="Times New Roman" pitchFamily="18" charset="0"/>
                <a:ea typeface="+mn-ea"/>
                <a:cs typeface="+mn-cs"/>
              </a:rPr>
              <a:t>-And, look for corroboration or inconsistencies in the witness statements on key points in the case.</a:t>
            </a:r>
          </a:p>
          <a:p>
            <a:r>
              <a:rPr lang="en-US" sz="1200" kern="1200" dirty="0" smtClean="0">
                <a:solidFill>
                  <a:schemeClr val="tx1"/>
                </a:solidFill>
                <a:effectLst/>
                <a:latin typeface="Times New Roman" pitchFamily="18" charset="0"/>
                <a:ea typeface="+mn-ea"/>
                <a:cs typeface="+mn-cs"/>
              </a:rPr>
              <a:t>After doing this analysis, next, as a team, decide what witness will testify to each piece of evidence you’ve </a:t>
            </a:r>
            <a:r>
              <a:rPr lang="en-US" sz="1200" kern="1200" dirty="0" smtClean="0">
                <a:solidFill>
                  <a:schemeClr val="tx1"/>
                </a:solidFill>
                <a:effectLst/>
                <a:latin typeface="Times New Roman" pitchFamily="18" charset="0"/>
                <a:ea typeface="+mn-ea"/>
                <a:cs typeface="+mn-cs"/>
              </a:rPr>
              <a:t>identified. This </a:t>
            </a:r>
            <a:r>
              <a:rPr lang="en-US" sz="1200" kern="1200" dirty="0" smtClean="0">
                <a:solidFill>
                  <a:schemeClr val="tx1"/>
                </a:solidFill>
                <a:effectLst/>
                <a:latin typeface="Times New Roman" pitchFamily="18" charset="0"/>
                <a:ea typeface="+mn-ea"/>
                <a:cs typeface="+mn-cs"/>
              </a:rPr>
              <a:t>step will help your students as they begin writing their examinations because they’ll know exactly what evidence each witness needs to talk </a:t>
            </a:r>
            <a:r>
              <a:rPr lang="en-US" sz="1200" kern="1200" dirty="0" smtClean="0">
                <a:solidFill>
                  <a:schemeClr val="tx1"/>
                </a:solidFill>
                <a:effectLst/>
                <a:latin typeface="Times New Roman" pitchFamily="18" charset="0"/>
                <a:ea typeface="+mn-ea"/>
                <a:cs typeface="+mn-cs"/>
              </a:rPr>
              <a:t>about. One </a:t>
            </a:r>
            <a:r>
              <a:rPr lang="en-US" sz="1200" kern="1200" dirty="0" smtClean="0">
                <a:solidFill>
                  <a:schemeClr val="tx1"/>
                </a:solidFill>
                <a:effectLst/>
                <a:latin typeface="Times New Roman" pitchFamily="18" charset="0"/>
                <a:ea typeface="+mn-ea"/>
                <a:cs typeface="+mn-cs"/>
              </a:rPr>
              <a:t>last </a:t>
            </a:r>
            <a:r>
              <a:rPr lang="en-US" sz="1200" kern="1200" dirty="0" smtClean="0">
                <a:solidFill>
                  <a:schemeClr val="tx1"/>
                </a:solidFill>
                <a:effectLst/>
                <a:latin typeface="Times New Roman" pitchFamily="18" charset="0"/>
                <a:ea typeface="+mn-ea"/>
                <a:cs typeface="+mn-cs"/>
              </a:rPr>
              <a:t>point. When </a:t>
            </a:r>
            <a:r>
              <a:rPr lang="en-US" sz="1200" kern="1200" dirty="0" smtClean="0">
                <a:solidFill>
                  <a:schemeClr val="tx1"/>
                </a:solidFill>
                <a:effectLst/>
                <a:latin typeface="Times New Roman" pitchFamily="18" charset="0"/>
                <a:ea typeface="+mn-ea"/>
                <a:cs typeface="+mn-cs"/>
              </a:rPr>
              <a:t>analyzing the case, it’s important that your students understand how the pretrial ruling at trial may impact the evidence that’s available to them during the </a:t>
            </a:r>
            <a:r>
              <a:rPr lang="en-US" sz="1200" kern="1200" dirty="0" smtClean="0">
                <a:solidFill>
                  <a:schemeClr val="tx1"/>
                </a:solidFill>
                <a:effectLst/>
                <a:latin typeface="Times New Roman" pitchFamily="18" charset="0"/>
                <a:ea typeface="+mn-ea"/>
                <a:cs typeface="+mn-cs"/>
              </a:rPr>
              <a:t>trial. If </a:t>
            </a:r>
            <a:r>
              <a:rPr lang="en-US" sz="1200" kern="1200" dirty="0" smtClean="0">
                <a:solidFill>
                  <a:schemeClr val="tx1"/>
                </a:solidFill>
                <a:effectLst/>
                <a:latin typeface="Times New Roman" pitchFamily="18" charset="0"/>
                <a:ea typeface="+mn-ea"/>
                <a:cs typeface="+mn-cs"/>
              </a:rPr>
              <a:t>the pretrial motion is granted, certain evidence (that is, the information in brackets in the case packet} will be excluded at trial, so your students need to understand how their case may be impacted based on the pretrial ruling, and they need to adjust their case </a:t>
            </a:r>
            <a:r>
              <a:rPr lang="en-US" sz="1200" kern="1200" dirty="0" smtClean="0">
                <a:solidFill>
                  <a:schemeClr val="tx1"/>
                </a:solidFill>
                <a:effectLst/>
                <a:latin typeface="Times New Roman" pitchFamily="18" charset="0"/>
                <a:ea typeface="+mn-ea"/>
                <a:cs typeface="+mn-cs"/>
              </a:rPr>
              <a:t>accordingly. Now</a:t>
            </a:r>
            <a:r>
              <a:rPr lang="en-US" sz="1200" kern="1200" dirty="0" smtClean="0">
                <a:solidFill>
                  <a:schemeClr val="tx1"/>
                </a:solidFill>
                <a:effectLst/>
                <a:latin typeface="Times New Roman" pitchFamily="18" charset="0"/>
                <a:ea typeface="+mn-ea"/>
                <a:cs typeface="+mn-cs"/>
              </a:rPr>
              <a:t>, for Middle schoolers, because you don’t do pretrial, the bracketed material in the case packet may be used at </a:t>
            </a:r>
            <a:r>
              <a:rPr lang="en-US" sz="1200" kern="1200" dirty="0" smtClean="0">
                <a:solidFill>
                  <a:schemeClr val="tx1"/>
                </a:solidFill>
                <a:effectLst/>
                <a:latin typeface="Times New Roman" pitchFamily="18" charset="0"/>
                <a:ea typeface="+mn-ea"/>
                <a:cs typeface="+mn-cs"/>
              </a:rPr>
              <a:t>trial. </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analyzing and understanding your case, you are now ready to assign the roles to the </a:t>
            </a:r>
            <a:r>
              <a:rPr lang="en-US" sz="1200" kern="1200" dirty="0" smtClean="0">
                <a:solidFill>
                  <a:schemeClr val="tx1"/>
                </a:solidFill>
                <a:effectLst/>
                <a:latin typeface="Times New Roman" pitchFamily="18" charset="0"/>
                <a:ea typeface="+mn-ea"/>
                <a:cs typeface="+mn-cs"/>
              </a:rPr>
              <a:t>students. Each </a:t>
            </a:r>
            <a:r>
              <a:rPr lang="en-US" sz="1200" kern="1200" dirty="0" smtClean="0">
                <a:solidFill>
                  <a:schemeClr val="tx1"/>
                </a:solidFill>
                <a:effectLst/>
                <a:latin typeface="Times New Roman" pitchFamily="18" charset="0"/>
                <a:ea typeface="+mn-ea"/>
                <a:cs typeface="+mn-cs"/>
              </a:rPr>
              <a:t>of the roles are explained in detail in the case </a:t>
            </a:r>
            <a:r>
              <a:rPr lang="en-US" sz="1200" kern="1200" dirty="0" smtClean="0">
                <a:solidFill>
                  <a:schemeClr val="tx1"/>
                </a:solidFill>
                <a:effectLst/>
                <a:latin typeface="Times New Roman" pitchFamily="18" charset="0"/>
                <a:ea typeface="+mn-ea"/>
                <a:cs typeface="+mn-cs"/>
              </a:rPr>
              <a:t>packet. Here </a:t>
            </a:r>
            <a:r>
              <a:rPr lang="en-US" sz="1200" kern="1200" dirty="0" smtClean="0">
                <a:solidFill>
                  <a:schemeClr val="tx1"/>
                </a:solidFill>
                <a:effectLst/>
                <a:latin typeface="Times New Roman" pitchFamily="18" charset="0"/>
                <a:ea typeface="+mn-ea"/>
                <a:cs typeface="+mn-cs"/>
              </a:rPr>
              <a:t>are some suggestions when assigning </a:t>
            </a:r>
            <a:r>
              <a:rPr lang="en-US" sz="1200" kern="1200" dirty="0" smtClean="0">
                <a:solidFill>
                  <a:schemeClr val="tx1"/>
                </a:solidFill>
                <a:effectLst/>
                <a:latin typeface="Times New Roman" pitchFamily="18" charset="0"/>
                <a:ea typeface="+mn-ea"/>
                <a:cs typeface="+mn-cs"/>
              </a:rPr>
              <a:t>roles.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--First, for Pretrial Attorneys, you should assign the pretrial role to students who are very analytical, and who will be comfortable sparring with a judge—a judge who will likely interrupt the student repeatedly during the student’s argument to ask </a:t>
            </a:r>
            <a:r>
              <a:rPr lang="en-US" sz="1200" kern="1200" dirty="0" smtClean="0">
                <a:solidFill>
                  <a:schemeClr val="tx1"/>
                </a:solidFill>
                <a:effectLst/>
                <a:latin typeface="Times New Roman" pitchFamily="18" charset="0"/>
                <a:ea typeface="+mn-ea"/>
                <a:cs typeface="+mn-cs"/>
              </a:rPr>
              <a:t>questions. It </a:t>
            </a:r>
            <a:r>
              <a:rPr lang="en-US" sz="1200" kern="1200" dirty="0" smtClean="0">
                <a:solidFill>
                  <a:schemeClr val="tx1"/>
                </a:solidFill>
                <a:effectLst/>
                <a:latin typeface="Times New Roman" pitchFamily="18" charset="0"/>
                <a:ea typeface="+mn-ea"/>
                <a:cs typeface="+mn-cs"/>
              </a:rPr>
              <a:t>takes poise and confidence to be a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for sure, so assign the pretrial role to students who can handle themselves in that kind of situation.</a:t>
            </a:r>
          </a:p>
          <a:p>
            <a:r>
              <a:rPr lang="en-US" sz="1200" kern="1200" dirty="0" smtClean="0">
                <a:solidFill>
                  <a:schemeClr val="tx1"/>
                </a:solidFill>
                <a:effectLst/>
                <a:latin typeface="Times New Roman" pitchFamily="18" charset="0"/>
                <a:ea typeface="+mn-ea"/>
                <a:cs typeface="+mn-cs"/>
              </a:rPr>
              <a:t>--For the Trial Attorneys, once you assign this role, you will also need to decide what witnesses each attorney will direct and cross, as well as which attorneys will give the opening statements and closing </a:t>
            </a:r>
            <a:r>
              <a:rPr lang="en-US" sz="1200" kern="1200" dirty="0" smtClean="0">
                <a:solidFill>
                  <a:schemeClr val="tx1"/>
                </a:solidFill>
                <a:effectLst/>
                <a:latin typeface="Times New Roman" pitchFamily="18" charset="0"/>
                <a:ea typeface="+mn-ea"/>
                <a:cs typeface="+mn-cs"/>
              </a:rPr>
              <a:t>arguments. In </a:t>
            </a:r>
            <a:r>
              <a:rPr lang="en-US" sz="1200" kern="1200" dirty="0" smtClean="0">
                <a:solidFill>
                  <a:schemeClr val="tx1"/>
                </a:solidFill>
                <a:effectLst/>
                <a:latin typeface="Times New Roman" pitchFamily="18" charset="0"/>
                <a:ea typeface="+mn-ea"/>
                <a:cs typeface="+mn-cs"/>
              </a:rPr>
              <a:t>accordance with the mock trial rules, be sure to balance the exams between the trial attorneys, to the extent possible, as imbalances can be reflected in your final team </a:t>
            </a:r>
            <a:r>
              <a:rPr lang="en-US" sz="1200" kern="1200" dirty="0" smtClean="0">
                <a:solidFill>
                  <a:schemeClr val="tx1"/>
                </a:solidFill>
                <a:effectLst/>
                <a:latin typeface="Times New Roman" pitchFamily="18" charset="0"/>
                <a:ea typeface="+mn-ea"/>
                <a:cs typeface="+mn-cs"/>
              </a:rPr>
              <a:t>score. For </a:t>
            </a:r>
            <a:r>
              <a:rPr lang="en-US" sz="1200" kern="1200" dirty="0" smtClean="0">
                <a:solidFill>
                  <a:schemeClr val="tx1"/>
                </a:solidFill>
                <a:effectLst/>
                <a:latin typeface="Times New Roman" pitchFamily="18" charset="0"/>
                <a:ea typeface="+mn-ea"/>
                <a:cs typeface="+mn-cs"/>
              </a:rPr>
              <a:t>example, under mock trial rules, each trial attorney should conduct at least 1 direct and 1 cross examination, and the openings and closings should be done by different attorneys.</a:t>
            </a:r>
          </a:p>
          <a:p>
            <a:r>
              <a:rPr lang="en-US" sz="1200" kern="1200" dirty="0" smtClean="0">
                <a:solidFill>
                  <a:schemeClr val="tx1"/>
                </a:solidFill>
                <a:effectLst/>
                <a:latin typeface="Times New Roman" pitchFamily="18" charset="0"/>
                <a:ea typeface="+mn-ea"/>
                <a:cs typeface="+mn-cs"/>
              </a:rPr>
              <a:t>--As for the 8 witness roles, the gender of the student doesn’t </a:t>
            </a:r>
            <a:r>
              <a:rPr lang="en-US" sz="1200" kern="1200" dirty="0" smtClean="0">
                <a:solidFill>
                  <a:schemeClr val="tx1"/>
                </a:solidFill>
                <a:effectLst/>
                <a:latin typeface="Times New Roman" pitchFamily="18" charset="0"/>
                <a:ea typeface="+mn-ea"/>
                <a:cs typeface="+mn-cs"/>
              </a:rPr>
              <a:t>matter. All </a:t>
            </a:r>
            <a:r>
              <a:rPr lang="en-US" sz="1200" kern="1200" dirty="0" smtClean="0">
                <a:solidFill>
                  <a:schemeClr val="tx1"/>
                </a:solidFill>
                <a:effectLst/>
                <a:latin typeface="Times New Roman" pitchFamily="18" charset="0"/>
                <a:ea typeface="+mn-ea"/>
                <a:cs typeface="+mn-cs"/>
              </a:rPr>
              <a:t>witness roles are gender neutral and can be played by either a male or a female student.</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7</a:t>
            </a:fld>
            <a:endParaRPr lang="en-US" altLang="en-US"/>
          </a:p>
        </p:txBody>
      </p:sp>
    </p:spTree>
    <p:extLst>
      <p:ext uri="{BB962C8B-B14F-4D97-AF65-F5344CB8AC3E}">
        <p14:creationId xmlns:p14="http://schemas.microsoft.com/office/powerpoint/2010/main" val="81500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for the Court Clerk role, this role is a perfect role for beginner mock </a:t>
            </a:r>
            <a:r>
              <a:rPr lang="en-US" sz="1200" kern="1200" dirty="0" err="1" smtClean="0">
                <a:solidFill>
                  <a:schemeClr val="tx1"/>
                </a:solidFill>
                <a:effectLst/>
                <a:latin typeface="Times New Roman" pitchFamily="18" charset="0"/>
                <a:ea typeface="+mn-ea"/>
                <a:cs typeface="+mn-cs"/>
              </a:rPr>
              <a:t>trialers</a:t>
            </a:r>
            <a:r>
              <a:rPr lang="en-US" sz="1200" kern="1200" dirty="0" smtClean="0">
                <a:solidFill>
                  <a:schemeClr val="tx1"/>
                </a:solidFill>
                <a:effectLst/>
                <a:latin typeface="Times New Roman" pitchFamily="18" charset="0"/>
                <a:ea typeface="+mn-ea"/>
                <a:cs typeface="+mn-cs"/>
              </a:rPr>
              <a:t>, but it does require a student who has a long attention span and can pay attention during the entire </a:t>
            </a:r>
            <a:r>
              <a:rPr lang="en-US" sz="1200" kern="1200" dirty="0" smtClean="0">
                <a:solidFill>
                  <a:schemeClr val="tx1"/>
                </a:solidFill>
                <a:effectLst/>
                <a:latin typeface="Times New Roman" pitchFamily="18" charset="0"/>
                <a:ea typeface="+mn-ea"/>
                <a:cs typeface="+mn-cs"/>
              </a:rPr>
              <a:t>trial. It </a:t>
            </a:r>
            <a:r>
              <a:rPr lang="en-US" sz="1200" kern="1200" dirty="0" smtClean="0">
                <a:solidFill>
                  <a:schemeClr val="tx1"/>
                </a:solidFill>
                <a:effectLst/>
                <a:latin typeface="Times New Roman" pitchFamily="18" charset="0"/>
                <a:ea typeface="+mn-ea"/>
                <a:cs typeface="+mn-cs"/>
              </a:rPr>
              <a:t>also requires a student who has some decent math skills, as the clerk will be required to add and subtract time quickly and on command. </a:t>
            </a:r>
          </a:p>
          <a:p>
            <a:r>
              <a:rPr lang="en-US" sz="1200" kern="1200" dirty="0" smtClean="0">
                <a:solidFill>
                  <a:schemeClr val="tx1"/>
                </a:solidFill>
                <a:effectLst/>
                <a:latin typeface="Times New Roman" pitchFamily="18" charset="0"/>
                <a:ea typeface="+mn-ea"/>
                <a:cs typeface="+mn-cs"/>
              </a:rPr>
              <a:t>--As for the Bailiff role, like the clerk, this role is a perfect role for beginner mock </a:t>
            </a:r>
            <a:r>
              <a:rPr lang="en-US" sz="1200" kern="1200" dirty="0" smtClean="0">
                <a:solidFill>
                  <a:schemeClr val="tx1"/>
                </a:solidFill>
                <a:effectLst/>
                <a:latin typeface="Times New Roman" pitchFamily="18" charset="0"/>
                <a:ea typeface="+mn-ea"/>
                <a:cs typeface="+mn-cs"/>
              </a:rPr>
              <a:t>trailers. The </a:t>
            </a:r>
            <a:r>
              <a:rPr lang="en-US" sz="1200" kern="1200" dirty="0" smtClean="0">
                <a:solidFill>
                  <a:schemeClr val="tx1"/>
                </a:solidFill>
                <a:effectLst/>
                <a:latin typeface="Times New Roman" pitchFamily="18" charset="0"/>
                <a:ea typeface="+mn-ea"/>
                <a:cs typeface="+mn-cs"/>
              </a:rPr>
              <a:t>Bailiff role is typically assigned to a student with a commanding presence—someone who can take control of the courtroom if and when they need to.</a:t>
            </a:r>
          </a:p>
          <a:p>
            <a:r>
              <a:rPr lang="en-US" sz="1200" kern="1200" dirty="0" smtClean="0">
                <a:solidFill>
                  <a:schemeClr val="tx1"/>
                </a:solidFill>
                <a:effectLst/>
                <a:latin typeface="Times New Roman" pitchFamily="18" charset="0"/>
                <a:ea typeface="+mn-ea"/>
                <a:cs typeface="+mn-cs"/>
              </a:rPr>
              <a:t>--As for the Unofficial Timekeeper, this role is an entirely optional role and is not required, but assigning this role is a good way to utilize students who otherwise don’t have a role. </a:t>
            </a:r>
          </a:p>
          <a:p>
            <a:r>
              <a:rPr lang="en-US" sz="1200" kern="1200" dirty="0" smtClean="0">
                <a:solidFill>
                  <a:schemeClr val="tx1"/>
                </a:solidFill>
                <a:effectLst/>
                <a:latin typeface="Times New Roman" pitchFamily="18" charset="0"/>
                <a:ea typeface="+mn-ea"/>
                <a:cs typeface="+mn-cs"/>
              </a:rPr>
              <a:t>And I have one final suggestion in that </a:t>
            </a:r>
            <a:r>
              <a:rPr lang="en-US" sz="1200" kern="1200" dirty="0" smtClean="0">
                <a:solidFill>
                  <a:schemeClr val="tx1"/>
                </a:solidFill>
                <a:effectLst/>
                <a:latin typeface="Times New Roman" pitchFamily="18" charset="0"/>
                <a:ea typeface="+mn-ea"/>
                <a:cs typeface="+mn-cs"/>
              </a:rPr>
              <a:t>regard. Consider </a:t>
            </a:r>
            <a:r>
              <a:rPr lang="en-US" sz="1200" kern="1200" dirty="0" smtClean="0">
                <a:solidFill>
                  <a:schemeClr val="tx1"/>
                </a:solidFill>
                <a:effectLst/>
                <a:latin typeface="Times New Roman" pitchFamily="18" charset="0"/>
                <a:ea typeface="+mn-ea"/>
                <a:cs typeface="+mn-cs"/>
              </a:rPr>
              <a:t>allowing students who are not assigned a role the ability to “shadow” those who have </a:t>
            </a:r>
            <a:r>
              <a:rPr lang="en-US" sz="1200" kern="1200" dirty="0" smtClean="0">
                <a:solidFill>
                  <a:schemeClr val="tx1"/>
                </a:solidFill>
                <a:effectLst/>
                <a:latin typeface="Times New Roman" pitchFamily="18" charset="0"/>
                <a:ea typeface="+mn-ea"/>
                <a:cs typeface="+mn-cs"/>
              </a:rPr>
              <a:t>roles. Allowing </a:t>
            </a:r>
            <a:r>
              <a:rPr lang="en-US" sz="1200" kern="1200" dirty="0" smtClean="0">
                <a:solidFill>
                  <a:schemeClr val="tx1"/>
                </a:solidFill>
                <a:effectLst/>
                <a:latin typeface="Times New Roman" pitchFamily="18" charset="0"/>
                <a:ea typeface="+mn-ea"/>
                <a:cs typeface="+mn-cs"/>
              </a:rPr>
              <a:t>student “shadows” not only increases student participation and interest in the case, but also will provide you with some backups in the event you ever have to (for illness or otherwise) recast a </a:t>
            </a:r>
            <a:r>
              <a:rPr lang="en-US" sz="1200" kern="1200" dirty="0" smtClean="0">
                <a:solidFill>
                  <a:schemeClr val="tx1"/>
                </a:solidFill>
                <a:effectLst/>
                <a:latin typeface="Times New Roman" pitchFamily="18" charset="0"/>
                <a:ea typeface="+mn-ea"/>
                <a:cs typeface="+mn-cs"/>
              </a:rPr>
              <a:t>role.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8</a:t>
            </a:fld>
            <a:endParaRPr lang="en-US" altLang="en-US"/>
          </a:p>
        </p:txBody>
      </p:sp>
    </p:spTree>
    <p:extLst>
      <p:ext uri="{BB962C8B-B14F-4D97-AF65-F5344CB8AC3E}">
        <p14:creationId xmlns:p14="http://schemas.microsoft.com/office/powerpoint/2010/main" val="223350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Now, after assigning roles, it’s time for the students to write their </a:t>
            </a:r>
            <a:r>
              <a:rPr lang="en-US" sz="1200" kern="1200" dirty="0" smtClean="0">
                <a:solidFill>
                  <a:schemeClr val="tx1"/>
                </a:solidFill>
                <a:effectLst/>
                <a:latin typeface="Times New Roman" pitchFamily="18" charset="0"/>
                <a:ea typeface="+mn-ea"/>
                <a:cs typeface="+mn-cs"/>
              </a:rPr>
              <a:t>case. Students </a:t>
            </a:r>
            <a:r>
              <a:rPr lang="en-US" sz="1200" kern="1200" dirty="0" smtClean="0">
                <a:solidFill>
                  <a:schemeClr val="tx1"/>
                </a:solidFill>
                <a:effectLst/>
                <a:latin typeface="Times New Roman" pitchFamily="18" charset="0"/>
                <a:ea typeface="+mn-ea"/>
                <a:cs typeface="+mn-cs"/>
              </a:rPr>
              <a:t>should start by writing the direct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purpose of direct examination is to establish facts to prove or disprove the case against the defendant, as well as explore the weaknesses in your opponent’s </a:t>
            </a:r>
            <a:r>
              <a:rPr lang="en-US" sz="1200" kern="1200" dirty="0" smtClean="0">
                <a:solidFill>
                  <a:schemeClr val="tx1"/>
                </a:solidFill>
                <a:effectLst/>
                <a:latin typeface="Times New Roman" pitchFamily="18" charset="0"/>
                <a:ea typeface="+mn-ea"/>
                <a:cs typeface="+mn-cs"/>
              </a:rPr>
              <a:t>case. Your </a:t>
            </a:r>
            <a:r>
              <a:rPr lang="en-US" sz="1200" kern="1200" dirty="0" smtClean="0">
                <a:solidFill>
                  <a:schemeClr val="tx1"/>
                </a:solidFill>
                <a:effectLst/>
                <a:latin typeface="Times New Roman" pitchFamily="18" charset="0"/>
                <a:ea typeface="+mn-ea"/>
                <a:cs typeface="+mn-cs"/>
              </a:rPr>
              <a:t>students will be writing 4 direct examinations on each side, 1 for each witness they will be </a:t>
            </a:r>
            <a:r>
              <a:rPr lang="en-US" sz="1200" kern="1200" dirty="0" smtClean="0">
                <a:solidFill>
                  <a:schemeClr val="tx1"/>
                </a:solidFill>
                <a:effectLst/>
                <a:latin typeface="Times New Roman" pitchFamily="18" charset="0"/>
                <a:ea typeface="+mn-ea"/>
                <a:cs typeface="+mn-cs"/>
              </a:rPr>
              <a:t>calling. Under </a:t>
            </a:r>
            <a:r>
              <a:rPr lang="en-US" sz="1200" kern="1200" dirty="0" smtClean="0">
                <a:solidFill>
                  <a:schemeClr val="tx1"/>
                </a:solidFill>
                <a:effectLst/>
                <a:latin typeface="Times New Roman" pitchFamily="18" charset="0"/>
                <a:ea typeface="+mn-ea"/>
                <a:cs typeface="+mn-cs"/>
              </a:rPr>
              <a:t>the mock trial rules, each of your direct examinations is somewhat limited in </a:t>
            </a:r>
            <a:r>
              <a:rPr lang="en-US" sz="1200" kern="1200" dirty="0" smtClean="0">
                <a:solidFill>
                  <a:schemeClr val="tx1"/>
                </a:solidFill>
                <a:effectLst/>
                <a:latin typeface="Times New Roman" pitchFamily="18" charset="0"/>
                <a:ea typeface="+mn-ea"/>
                <a:cs typeface="+mn-cs"/>
              </a:rPr>
              <a:t>scope. In </a:t>
            </a:r>
            <a:r>
              <a:rPr lang="en-US" sz="1200" kern="1200" dirty="0" smtClean="0">
                <a:solidFill>
                  <a:schemeClr val="tx1"/>
                </a:solidFill>
                <a:effectLst/>
                <a:latin typeface="Times New Roman" pitchFamily="18" charset="0"/>
                <a:ea typeface="+mn-ea"/>
                <a:cs typeface="+mn-cs"/>
              </a:rPr>
              <a:t>particular, direct examination testimony is limited to information contained in the witness’s own witness statement or in the fact situation or stipulations if that witness would reasonably know that </a:t>
            </a:r>
            <a:r>
              <a:rPr lang="en-US" sz="1200" kern="1200" dirty="0" smtClean="0">
                <a:solidFill>
                  <a:schemeClr val="tx1"/>
                </a:solidFill>
                <a:effectLst/>
                <a:latin typeface="Times New Roman" pitchFamily="18" charset="0"/>
                <a:ea typeface="+mn-ea"/>
                <a:cs typeface="+mn-cs"/>
              </a:rPr>
              <a:t>information. The </a:t>
            </a:r>
            <a:r>
              <a:rPr lang="en-US" sz="1200" kern="1200" dirty="0" smtClean="0">
                <a:solidFill>
                  <a:schemeClr val="tx1"/>
                </a:solidFill>
                <a:effectLst/>
                <a:latin typeface="Times New Roman" pitchFamily="18" charset="0"/>
                <a:ea typeface="+mn-ea"/>
                <a:cs typeface="+mn-cs"/>
              </a:rPr>
              <a:t>one e</a:t>
            </a:r>
            <a:r>
              <a:rPr lang="en-US" sz="1200" i="1" kern="1200" dirty="0" smtClean="0">
                <a:solidFill>
                  <a:schemeClr val="tx1"/>
                </a:solidFill>
                <a:effectLst/>
                <a:latin typeface="Times New Roman" pitchFamily="18" charset="0"/>
                <a:ea typeface="+mn-ea"/>
                <a:cs typeface="+mn-cs"/>
              </a:rPr>
              <a:t>xception to this rule is </a:t>
            </a:r>
            <a:r>
              <a:rPr lang="en-US" sz="1200" kern="1200" dirty="0" smtClean="0">
                <a:solidFill>
                  <a:schemeClr val="tx1"/>
                </a:solidFill>
                <a:effectLst/>
                <a:latin typeface="Times New Roman" pitchFamily="18" charset="0"/>
                <a:ea typeface="+mn-ea"/>
                <a:cs typeface="+mn-cs"/>
              </a:rPr>
              <a:t>expert </a:t>
            </a:r>
            <a:r>
              <a:rPr lang="en-US" sz="1200" kern="1200" dirty="0" smtClean="0">
                <a:solidFill>
                  <a:schemeClr val="tx1"/>
                </a:solidFill>
                <a:effectLst/>
                <a:latin typeface="Times New Roman" pitchFamily="18" charset="0"/>
                <a:ea typeface="+mn-ea"/>
                <a:cs typeface="+mn-cs"/>
              </a:rPr>
              <a:t>witnesses. Expert </a:t>
            </a:r>
            <a:r>
              <a:rPr lang="en-US" sz="1200" kern="1200" dirty="0" smtClean="0">
                <a:solidFill>
                  <a:schemeClr val="tx1"/>
                </a:solidFill>
                <a:effectLst/>
                <a:latin typeface="Times New Roman" pitchFamily="18" charset="0"/>
                <a:ea typeface="+mn-ea"/>
                <a:cs typeface="+mn-cs"/>
              </a:rPr>
              <a:t>witnesses are allowed to testify to information in other witness’s </a:t>
            </a:r>
            <a:r>
              <a:rPr lang="en-US" sz="1200" kern="1200" dirty="0" smtClean="0">
                <a:solidFill>
                  <a:schemeClr val="tx1"/>
                </a:solidFill>
                <a:effectLst/>
                <a:latin typeface="Times New Roman" pitchFamily="18" charset="0"/>
                <a:ea typeface="+mn-ea"/>
                <a:cs typeface="+mn-cs"/>
              </a:rPr>
              <a:t>statements. But </a:t>
            </a:r>
            <a:r>
              <a:rPr lang="en-US" sz="1200" kern="1200" dirty="0" smtClean="0">
                <a:solidFill>
                  <a:schemeClr val="tx1"/>
                </a:solidFill>
                <a:effectLst/>
                <a:latin typeface="Times New Roman" pitchFamily="18" charset="0"/>
                <a:ea typeface="+mn-ea"/>
                <a:cs typeface="+mn-cs"/>
              </a:rPr>
              <a:t>aside from expert witnesses, witnesses may not testify to information contained in other witnesses statements—their directs are limited to information pulled from their own </a:t>
            </a:r>
            <a:r>
              <a:rPr lang="en-US" sz="1200" kern="1200" dirty="0" smtClean="0">
                <a:solidFill>
                  <a:schemeClr val="tx1"/>
                </a:solidFill>
                <a:effectLst/>
                <a:latin typeface="Times New Roman" pitchFamily="18" charset="0"/>
                <a:ea typeface="+mn-ea"/>
                <a:cs typeface="+mn-cs"/>
              </a:rPr>
              <a:t>statements. So</a:t>
            </a:r>
            <a:r>
              <a:rPr lang="en-US" sz="1200" kern="1200" dirty="0" smtClean="0">
                <a:solidFill>
                  <a:schemeClr val="tx1"/>
                </a:solidFill>
                <a:effectLst/>
                <a:latin typeface="Times New Roman" pitchFamily="18" charset="0"/>
                <a:ea typeface="+mn-ea"/>
                <a:cs typeface="+mn-cs"/>
              </a:rPr>
              <a:t>, use the direct examinations to bring out facts from the witness’s own statement that are helpful to your </a:t>
            </a:r>
            <a:r>
              <a:rPr lang="en-US" sz="1200" kern="1200" dirty="0" smtClean="0">
                <a:solidFill>
                  <a:schemeClr val="tx1"/>
                </a:solidFill>
                <a:effectLst/>
                <a:latin typeface="Times New Roman" pitchFamily="18" charset="0"/>
                <a:ea typeface="+mn-ea"/>
                <a:cs typeface="+mn-cs"/>
              </a:rPr>
              <a:t>case. When </a:t>
            </a:r>
            <a:r>
              <a:rPr lang="en-US" sz="1200" kern="1200" dirty="0" smtClean="0">
                <a:solidFill>
                  <a:schemeClr val="tx1"/>
                </a:solidFill>
                <a:effectLst/>
                <a:latin typeface="Times New Roman" pitchFamily="18" charset="0"/>
                <a:ea typeface="+mn-ea"/>
                <a:cs typeface="+mn-cs"/>
              </a:rPr>
              <a:t>writing the directs, start by asking the witness some introductory questions (for example, where do you live, what do you do for a living, do you know the defendant, and if so how do you know the defendant</a:t>
            </a:r>
            <a:r>
              <a:rPr lang="en-US" sz="1200" kern="1200" dirty="0" smtClean="0">
                <a:solidFill>
                  <a:schemeClr val="tx1"/>
                </a:solidFill>
                <a:effectLst/>
                <a:latin typeface="Times New Roman" pitchFamily="18" charset="0"/>
                <a:ea typeface="+mn-ea"/>
                <a:cs typeface="+mn-cs"/>
              </a:rPr>
              <a:t>?). Then</a:t>
            </a:r>
            <a:r>
              <a:rPr lang="en-US" sz="1200" kern="1200" dirty="0" smtClean="0">
                <a:solidFill>
                  <a:schemeClr val="tx1"/>
                </a:solidFill>
                <a:effectLst/>
                <a:latin typeface="Times New Roman" pitchFamily="18" charset="0"/>
                <a:ea typeface="+mn-ea"/>
                <a:cs typeface="+mn-cs"/>
              </a:rPr>
              <a:t>, ask the witness questions that allow the witness to tell a story rather than using leading questions that call for a yes or no </a:t>
            </a:r>
            <a:r>
              <a:rPr lang="en-US" sz="1200" kern="1200" dirty="0" smtClean="0">
                <a:solidFill>
                  <a:schemeClr val="tx1"/>
                </a:solidFill>
                <a:effectLst/>
                <a:latin typeface="Times New Roman" pitchFamily="18" charset="0"/>
                <a:ea typeface="+mn-ea"/>
                <a:cs typeface="+mn-cs"/>
              </a:rPr>
              <a:t>answer. For </a:t>
            </a:r>
            <a:r>
              <a:rPr lang="en-US" sz="1200" kern="1200" dirty="0" smtClean="0">
                <a:solidFill>
                  <a:schemeClr val="tx1"/>
                </a:solidFill>
                <a:effectLst/>
                <a:latin typeface="Times New Roman" pitchFamily="18" charset="0"/>
                <a:ea typeface="+mn-ea"/>
                <a:cs typeface="+mn-cs"/>
              </a:rPr>
              <a:t>example, these are proper direct examination questions: “Ms. So and so, Do you recall what you were doing on the morning of ___ date?  What happened after you saw the defendant drive away?  How long were you standing on the corner?  What did you do when you went back home?  Remember, the purpose of direct examination is to establish facts that will allow you to prove or disprove the case.</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005A89"/>
            </a:gs>
            <a:gs pos="50000">
              <a:srgbClr val="0088CE"/>
            </a:gs>
            <a:gs pos="100000">
              <a:srgbClr val="005A89"/>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kumimoji="1" lang="en-US" sz="2400" i="0">
              <a:latin typeface="Times New Roman" pitchFamily="18" charset="0"/>
              <a:cs typeface="+mn-cs"/>
            </a:endParaRPr>
          </a:p>
        </p:txBody>
      </p:sp>
      <p:sp>
        <p:nvSpPr>
          <p:cNvPr id="5" name="Rectangle 3"/>
          <p:cNvSpPr>
            <a:spLocks noChangeArrowheads="1"/>
          </p:cNvSpPr>
          <p:nvPr/>
        </p:nvSpPr>
        <p:spPr bwMode="auto">
          <a:xfrm>
            <a:off x="1828800" y="228600"/>
            <a:ext cx="7315200"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kumimoji="1" lang="en-US" sz="2400" i="0">
              <a:latin typeface="Times New Roman" pitchFamily="18" charset="0"/>
              <a:cs typeface="+mn-cs"/>
            </a:endParaRPr>
          </a:p>
        </p:txBody>
      </p:sp>
      <p:sp>
        <p:nvSpPr>
          <p:cNvPr id="6" name="Rectangle 9"/>
          <p:cNvSpPr>
            <a:spLocks noChangeArrowheads="1"/>
          </p:cNvSpPr>
          <p:nvPr/>
        </p:nvSpPr>
        <p:spPr bwMode="auto">
          <a:xfrm>
            <a:off x="1828800" y="990600"/>
            <a:ext cx="3352800" cy="152400"/>
          </a:xfrm>
          <a:prstGeom prst="rect">
            <a:avLst/>
          </a:prstGeom>
          <a:solidFill>
            <a:schemeClr val="accent1">
              <a:alpha val="50195"/>
            </a:schemeClr>
          </a:solidFill>
          <a:ln>
            <a:noFill/>
          </a:ln>
          <a:extLst/>
        </p:spPr>
        <p:txBody>
          <a:bodyPr/>
          <a:lstStyle>
            <a:lvl1pPr eaLnBrk="0" hangingPunct="0">
              <a:defRPr sz="2800" i="1">
                <a:solidFill>
                  <a:schemeClr val="tx1"/>
                </a:solidFill>
                <a:latin typeface="Arial Black" pitchFamily="34" charset="0"/>
                <a:cs typeface="Arial" charset="0"/>
              </a:defRPr>
            </a:lvl1pPr>
            <a:lvl2pPr marL="742950" indent="-285750" eaLnBrk="0" hangingPunct="0">
              <a:defRPr sz="2800" i="1">
                <a:solidFill>
                  <a:schemeClr val="tx1"/>
                </a:solidFill>
                <a:latin typeface="Arial Black" pitchFamily="34" charset="0"/>
                <a:cs typeface="Arial" charset="0"/>
              </a:defRPr>
            </a:lvl2pPr>
            <a:lvl3pPr marL="1143000" indent="-228600" eaLnBrk="0" hangingPunct="0">
              <a:defRPr sz="2800" i="1">
                <a:solidFill>
                  <a:schemeClr val="tx1"/>
                </a:solidFill>
                <a:latin typeface="Arial Black" pitchFamily="34" charset="0"/>
                <a:cs typeface="Arial" charset="0"/>
              </a:defRPr>
            </a:lvl3pPr>
            <a:lvl4pPr marL="1600200" indent="-228600" eaLnBrk="0" hangingPunct="0">
              <a:defRPr sz="2800" i="1">
                <a:solidFill>
                  <a:schemeClr val="tx1"/>
                </a:solidFill>
                <a:latin typeface="Arial Black" pitchFamily="34" charset="0"/>
                <a:cs typeface="Arial" charset="0"/>
              </a:defRPr>
            </a:lvl4pPr>
            <a:lvl5pPr marL="2057400" indent="-228600" eaLnBrk="0" hangingPunct="0">
              <a:defRPr sz="2800" i="1">
                <a:solidFill>
                  <a:schemeClr val="tx1"/>
                </a:solidFill>
                <a:latin typeface="Arial Black" pitchFamily="34" charset="0"/>
                <a:cs typeface="Arial" charset="0"/>
              </a:defRPr>
            </a:lvl5pPr>
            <a:lvl6pPr marL="2514600" indent="-228600" eaLnBrk="0" fontAlgn="base" hangingPunct="0">
              <a:spcBef>
                <a:spcPct val="0"/>
              </a:spcBef>
              <a:spcAft>
                <a:spcPct val="0"/>
              </a:spcAft>
              <a:defRPr sz="2800" i="1">
                <a:solidFill>
                  <a:schemeClr val="tx1"/>
                </a:solidFill>
                <a:latin typeface="Arial Black" pitchFamily="34" charset="0"/>
                <a:cs typeface="Arial" charset="0"/>
              </a:defRPr>
            </a:lvl6pPr>
            <a:lvl7pPr marL="2971800" indent="-228600" eaLnBrk="0" fontAlgn="base" hangingPunct="0">
              <a:spcBef>
                <a:spcPct val="0"/>
              </a:spcBef>
              <a:spcAft>
                <a:spcPct val="0"/>
              </a:spcAft>
              <a:defRPr sz="2800" i="1">
                <a:solidFill>
                  <a:schemeClr val="tx1"/>
                </a:solidFill>
                <a:latin typeface="Arial Black" pitchFamily="34" charset="0"/>
                <a:cs typeface="Arial" charset="0"/>
              </a:defRPr>
            </a:lvl7pPr>
            <a:lvl8pPr marL="3429000" indent="-228600" eaLnBrk="0" fontAlgn="base" hangingPunct="0">
              <a:spcBef>
                <a:spcPct val="0"/>
              </a:spcBef>
              <a:spcAft>
                <a:spcPct val="0"/>
              </a:spcAft>
              <a:defRPr sz="2800" i="1">
                <a:solidFill>
                  <a:schemeClr val="tx1"/>
                </a:solidFill>
                <a:latin typeface="Arial Black" pitchFamily="34" charset="0"/>
                <a:cs typeface="Arial" charset="0"/>
              </a:defRPr>
            </a:lvl8pPr>
            <a:lvl9pPr marL="3886200" indent="-228600" eaLnBrk="0" fontAlgn="base" hangingPunct="0">
              <a:spcBef>
                <a:spcPct val="0"/>
              </a:spcBef>
              <a:spcAft>
                <a:spcPct val="0"/>
              </a:spcAft>
              <a:defRPr sz="2800" i="1">
                <a:solidFill>
                  <a:schemeClr val="tx1"/>
                </a:solidFill>
                <a:latin typeface="Arial Black" pitchFamily="34" charset="0"/>
                <a:cs typeface="Arial" charset="0"/>
              </a:defRPr>
            </a:lvl9pPr>
          </a:lstStyle>
          <a:p>
            <a:pPr eaLnBrk="1" hangingPunct="1">
              <a:defRPr/>
            </a:pPr>
            <a:endParaRPr kumimoji="1" lang="en-US" altLang="en-US" sz="2400" i="0" smtClean="0">
              <a:latin typeface="Times New Roman" pitchFamily="18" charset="0"/>
            </a:endParaRPr>
          </a:p>
        </p:txBody>
      </p:sp>
      <p:pic>
        <p:nvPicPr>
          <p:cNvPr id="7" name="Picture 9" descr="CRF_alt_wh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04800"/>
            <a:ext cx="99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Grp="1" noChangeArrowheads="1"/>
          </p:cNvSpPr>
          <p:nvPr>
            <p:ph type="ctrTitle" sz="quarter"/>
          </p:nvPr>
        </p:nvSpPr>
        <p:spPr>
          <a:xfrm>
            <a:off x="1828800" y="304800"/>
            <a:ext cx="6477000" cy="685800"/>
          </a:xfrm>
        </p:spPr>
        <p:txBody>
          <a:bodyPr/>
          <a:lstStyle>
            <a:lvl1pPr>
              <a:defRPr/>
            </a:lvl1pPr>
          </a:lstStyle>
          <a:p>
            <a:r>
              <a:rPr lang="en-US"/>
              <a:t>Click to edit Master title style</a:t>
            </a:r>
          </a:p>
        </p:txBody>
      </p:sp>
      <p:sp>
        <p:nvSpPr>
          <p:cNvPr id="7475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solidFill>
                  <a:srgbClr val="A31A7E"/>
                </a:solidFill>
                <a:latin typeface="Times New Roman" pitchFamily="18" charset="0"/>
              </a:defRPr>
            </a:lvl1pPr>
          </a:lstStyle>
          <a:p>
            <a:r>
              <a:rPr lang="en-US"/>
              <a:t>Click to edit Master subtitle style</a:t>
            </a:r>
          </a:p>
        </p:txBody>
      </p:sp>
      <p:sp>
        <p:nvSpPr>
          <p:cNvPr id="8" name="Rectangle 6"/>
          <p:cNvSpPr>
            <a:spLocks noGrp="1" noChangeArrowheads="1"/>
          </p:cNvSpPr>
          <p:nvPr>
            <p:ph type="dt" sz="quarter" idx="10"/>
          </p:nvPr>
        </p:nvSpPr>
        <p:spPr bwMode="auto">
          <a:xfrm>
            <a:off x="685800" y="61722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eaLnBrk="1" hangingPunct="1">
              <a:defRPr sz="1400" i="0">
                <a:latin typeface="Times New Roman" pitchFamily="18" charset="0"/>
                <a:cs typeface="+mn-cs"/>
              </a:defRPr>
            </a:lvl1pPr>
          </a:lstStyle>
          <a:p>
            <a:pPr>
              <a:defRPr/>
            </a:pPr>
            <a:endParaRPr lang="en-US"/>
          </a:p>
        </p:txBody>
      </p:sp>
      <p:sp>
        <p:nvSpPr>
          <p:cNvPr id="9" name="Rectangle 7"/>
          <p:cNvSpPr>
            <a:spLocks noGrp="1" noChangeArrowheads="1"/>
          </p:cNvSpPr>
          <p:nvPr>
            <p:ph type="ftr" sz="quarter" idx="11"/>
          </p:nvPr>
        </p:nvSpPr>
        <p:spPr bwMode="auto">
          <a:xfrm>
            <a:off x="3124200" y="61722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i="0">
                <a:solidFill>
                  <a:schemeClr val="tx1"/>
                </a:solidFill>
                <a:latin typeface="Times New Roman" pitchFamily="18" charset="0"/>
                <a:cs typeface="+mn-cs"/>
              </a:defRPr>
            </a:lvl1pPr>
          </a:lstStyle>
          <a:p>
            <a:pPr>
              <a:defRPr/>
            </a:pPr>
            <a:endParaRPr lang="en-US"/>
          </a:p>
        </p:txBody>
      </p:sp>
      <p:sp>
        <p:nvSpPr>
          <p:cNvPr id="10" name="Rectangle 8"/>
          <p:cNvSpPr>
            <a:spLocks noGrp="1" noChangeArrowheads="1"/>
          </p:cNvSpPr>
          <p:nvPr>
            <p:ph type="sldNum" sz="quarter" idx="12"/>
          </p:nvPr>
        </p:nvSpPr>
        <p:spPr bwMode="auto">
          <a:xfrm>
            <a:off x="6553200" y="61722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i="0">
                <a:latin typeface="Times New Roman" pitchFamily="18" charset="0"/>
              </a:defRPr>
            </a:lvl1pPr>
          </a:lstStyle>
          <a:p>
            <a:fld id="{42F8BF48-F1BB-4ACD-98C2-B9AC0FCF5239}" type="slidenum">
              <a:rPr lang="en-US" altLang="en-US"/>
              <a:pPr/>
              <a:t>‹#›</a:t>
            </a:fld>
            <a:endParaRPr lang="en-US" altLang="en-US"/>
          </a:p>
        </p:txBody>
      </p:sp>
    </p:spTree>
    <p:extLst>
      <p:ext uri="{BB962C8B-B14F-4D97-AF65-F5344CB8AC3E}">
        <p14:creationId xmlns:p14="http://schemas.microsoft.com/office/powerpoint/2010/main" val="1379240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2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533400"/>
            <a:ext cx="1905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533400"/>
            <a:ext cx="556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21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a:t>Click to edit Master title style</a:t>
            </a:r>
          </a:p>
        </p:txBody>
      </p:sp>
      <p:sp>
        <p:nvSpPr>
          <p:cNvPr id="3" name="Text Placeholder 2"/>
          <p:cNvSpPr>
            <a:spLocks noGrp="1"/>
          </p:cNvSpPr>
          <p:nvPr>
            <p:ph type="body" sz="half" idx="1"/>
          </p:nvPr>
        </p:nvSpPr>
        <p:spPr>
          <a:xfrm>
            <a:off x="1524000" y="1447800"/>
            <a:ext cx="3657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334000" y="1447800"/>
            <a:ext cx="3657600" cy="4800600"/>
          </a:xfrm>
        </p:spPr>
        <p:txBody>
          <a:bodyPr vert="horz" wrap="square" lIns="92075" tIns="46038" rIns="92075" bIns="46038"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854255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a:t>Click to edit Master title style</a:t>
            </a:r>
          </a:p>
        </p:txBody>
      </p:sp>
      <p:sp>
        <p:nvSpPr>
          <p:cNvPr id="3" name="ClipArt Placeholder 2"/>
          <p:cNvSpPr>
            <a:spLocks noGrp="1"/>
          </p:cNvSpPr>
          <p:nvPr>
            <p:ph type="clipArt" sz="half" idx="1"/>
          </p:nvPr>
        </p:nvSpPr>
        <p:spPr>
          <a:xfrm>
            <a:off x="1524000" y="1447800"/>
            <a:ext cx="3657600" cy="4800600"/>
          </a:xfrm>
        </p:spPr>
        <p:txBody>
          <a:bodyPr vert="horz" wrap="square" lIns="92075" tIns="46038" rIns="92075" bIns="46038" numCol="1" anchor="t" anchorCtr="0" compatLnSpc="1">
            <a:prstTxWarp prst="textNoShape">
              <a:avLst/>
            </a:prstTxWarp>
          </a:bodyPr>
          <a:lstStyle/>
          <a:p>
            <a:pPr lvl="0"/>
            <a:endParaRPr lang="en-US" noProof="0"/>
          </a:p>
        </p:txBody>
      </p:sp>
      <p:sp>
        <p:nvSpPr>
          <p:cNvPr id="4" name="Text Placeholder 3"/>
          <p:cNvSpPr>
            <a:spLocks noGrp="1"/>
          </p:cNvSpPr>
          <p:nvPr>
            <p:ph type="body" sz="half" idx="2"/>
          </p:nvPr>
        </p:nvSpPr>
        <p:spPr>
          <a:xfrm>
            <a:off x="5334000" y="1447800"/>
            <a:ext cx="3657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2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RF_alt_wh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04800"/>
            <a:ext cx="99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p:txBody>
          <a:bodyPr/>
          <a:lstStyle>
            <a:lvl1pPr>
              <a:defRPr/>
            </a:lvl1pPr>
          </a:lstStyle>
          <a:p>
            <a:pPr>
              <a:defRPr/>
            </a:pPr>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fld id="{F00A3DB0-963A-46E8-92C3-1DCB858B30E5}" type="slidenum">
              <a:rPr lang="en-US" altLang="en-US"/>
              <a:pPr/>
              <a:t>‹#›</a:t>
            </a:fld>
            <a:endParaRPr lang="en-US" altLang="en-US"/>
          </a:p>
        </p:txBody>
      </p:sp>
    </p:spTree>
    <p:extLst>
      <p:ext uri="{BB962C8B-B14F-4D97-AF65-F5344CB8AC3E}">
        <p14:creationId xmlns:p14="http://schemas.microsoft.com/office/powerpoint/2010/main" val="113385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chemeClr val="tx1"/>
                    </a:gs>
                    <a:gs pos="73000">
                      <a:schemeClr val="accent1">
                        <a:tint val="73000"/>
                        <a:satMod val="145000"/>
                      </a:schemeClr>
                    </a:gs>
                    <a:gs pos="100000">
                      <a:schemeClr val="accent1">
                        <a:tint val="83000"/>
                        <a:satMod val="143000"/>
                      </a:schemeClr>
                    </a:gs>
                  </a:gsLst>
                  <a:lin ang="4800000" scaled="1"/>
                </a:gra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A1FAEB47-1CA9-4C00-9532-84BA3057FC0E}"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28191BA-0AF9-4FE3-8F02-1079526E24EB}" type="slidenum">
              <a:rPr lang="en-US" altLang="en-US"/>
              <a:pPr/>
              <a:t>‹#›</a:t>
            </a:fld>
            <a:endParaRPr lang="en-US" altLang="en-US"/>
          </a:p>
        </p:txBody>
      </p:sp>
    </p:spTree>
    <p:extLst>
      <p:ext uri="{BB962C8B-B14F-4D97-AF65-F5344CB8AC3E}">
        <p14:creationId xmlns:p14="http://schemas.microsoft.com/office/powerpoint/2010/main" val="19319272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A04A9AE-0796-4C1F-9067-B93795E7EA37}" type="datetimeFigureOut">
              <a:rPr lang="en-US" smtClean="0"/>
              <a:pPr>
                <a:defRPr/>
              </a:pPr>
              <a:t>9/29/2015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2104451-F481-4DBF-A528-643CC4B3BC09}" type="slidenum">
              <a:rPr lang="en-US" altLang="en-US" smtClean="0"/>
              <a:pPr/>
              <a:t>‹#›</a:t>
            </a:fld>
            <a:endParaRPr lang="en-US" altLang="en-US"/>
          </a:p>
        </p:txBody>
      </p:sp>
    </p:spTree>
    <p:extLst>
      <p:ext uri="{BB962C8B-B14F-4D97-AF65-F5344CB8AC3E}">
        <p14:creationId xmlns:p14="http://schemas.microsoft.com/office/powerpoint/2010/main" val="32788799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BC85E8-803D-4DCA-A912-2D0793EAE36E}"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62ED32-7671-44F3-9965-C82A34574768}" type="slidenum">
              <a:rPr lang="en-US" altLang="en-US"/>
              <a:pPr/>
              <a:t>‹#›</a:t>
            </a:fld>
            <a:endParaRPr lang="en-US" altLang="en-US"/>
          </a:p>
        </p:txBody>
      </p:sp>
    </p:spTree>
    <p:extLst>
      <p:ext uri="{BB962C8B-B14F-4D97-AF65-F5344CB8AC3E}">
        <p14:creationId xmlns:p14="http://schemas.microsoft.com/office/powerpoint/2010/main" val="213650320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5CA4243-A0DC-4345-A0C4-BC7EB70D4A33}"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DEB60BE-79E7-443B-8DD7-3F95A1F758C9}" type="slidenum">
              <a:rPr lang="en-US" altLang="en-US"/>
              <a:pPr/>
              <a:t>‹#›</a:t>
            </a:fld>
            <a:endParaRPr lang="en-US" altLang="en-US"/>
          </a:p>
        </p:txBody>
      </p:sp>
    </p:spTree>
    <p:extLst>
      <p:ext uri="{BB962C8B-B14F-4D97-AF65-F5344CB8AC3E}">
        <p14:creationId xmlns:p14="http://schemas.microsoft.com/office/powerpoint/2010/main" val="3770245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85DAF4B-1C15-4C82-B405-20E0113BFAD3}" type="datetimeFigureOut">
              <a:rPr lang="en-US"/>
              <a:pPr>
                <a:defRPr/>
              </a:pPr>
              <a:t>9/29/2015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F7BD08A-1572-4443-848C-46BB61078615}" type="slidenum">
              <a:rPr lang="en-US" altLang="en-US"/>
              <a:pPr/>
              <a:t>‹#›</a:t>
            </a:fld>
            <a:endParaRPr lang="en-US" altLang="en-US"/>
          </a:p>
        </p:txBody>
      </p:sp>
    </p:spTree>
    <p:extLst>
      <p:ext uri="{BB962C8B-B14F-4D97-AF65-F5344CB8AC3E}">
        <p14:creationId xmlns:p14="http://schemas.microsoft.com/office/powerpoint/2010/main" val="24029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69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33FFAC-D233-4227-9E17-B85930DDFA6A}" type="datetimeFigureOut">
              <a:rPr lang="en-US"/>
              <a:pPr>
                <a:defRPr/>
              </a:pPr>
              <a:t>9/29/2015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EF2564E8-D224-47F4-ADC6-029D6A428ADC}" type="slidenum">
              <a:rPr lang="en-US" altLang="en-US"/>
              <a:pPr/>
              <a:t>‹#›</a:t>
            </a:fld>
            <a:endParaRPr lang="en-US" altLang="en-US"/>
          </a:p>
        </p:txBody>
      </p:sp>
    </p:spTree>
    <p:extLst>
      <p:ext uri="{BB962C8B-B14F-4D97-AF65-F5344CB8AC3E}">
        <p14:creationId xmlns:p14="http://schemas.microsoft.com/office/powerpoint/2010/main" val="286730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BD3CC87-34DF-4609-BA29-860010A2E135}" type="datetimeFigureOut">
              <a:rPr lang="en-US"/>
              <a:pPr>
                <a:defRPr/>
              </a:pPr>
              <a:t>9/29/2015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14E4DFEB-5FCC-49AC-90EB-4D6BE931E22F}" type="slidenum">
              <a:rPr lang="en-US" altLang="en-US"/>
              <a:pPr/>
              <a:t>‹#›</a:t>
            </a:fld>
            <a:endParaRPr lang="en-US" altLang="en-US"/>
          </a:p>
        </p:txBody>
      </p:sp>
    </p:spTree>
    <p:extLst>
      <p:ext uri="{BB962C8B-B14F-4D97-AF65-F5344CB8AC3E}">
        <p14:creationId xmlns:p14="http://schemas.microsoft.com/office/powerpoint/2010/main" val="277326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6AE3C2-775A-4235-9412-BAB80EBAD0AC}"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AD75BF45-FF3A-43AB-B050-F92BCEE765FC}" type="slidenum">
              <a:rPr lang="en-US" altLang="en-US"/>
              <a:pPr/>
              <a:t>‹#›</a:t>
            </a:fld>
            <a:endParaRPr lang="en-US" altLang="en-US"/>
          </a:p>
        </p:txBody>
      </p:sp>
    </p:spTree>
    <p:extLst>
      <p:ext uri="{BB962C8B-B14F-4D97-AF65-F5344CB8AC3E}">
        <p14:creationId xmlns:p14="http://schemas.microsoft.com/office/powerpoint/2010/main" val="246746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D9BC688-F62F-47EA-A7C3-FEB7BCECAC4B}"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9E7466C-F462-468A-B4D7-325E987EBA3B}" type="slidenum">
              <a:rPr lang="en-US" altLang="en-US"/>
              <a:pPr/>
              <a:t>‹#›</a:t>
            </a:fld>
            <a:endParaRPr lang="en-US" altLang="en-US"/>
          </a:p>
        </p:txBody>
      </p:sp>
    </p:spTree>
    <p:extLst>
      <p:ext uri="{BB962C8B-B14F-4D97-AF65-F5344CB8AC3E}">
        <p14:creationId xmlns:p14="http://schemas.microsoft.com/office/powerpoint/2010/main" val="155999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1ED170-7F88-4AA0-B29D-BE0A1F66538C}"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3451A18-03EA-4191-AB16-4ADAB8D61AB9}" type="slidenum">
              <a:rPr lang="en-US" altLang="en-US"/>
              <a:pPr/>
              <a:t>‹#›</a:t>
            </a:fld>
            <a:endParaRPr lang="en-US" altLang="en-US"/>
          </a:p>
        </p:txBody>
      </p:sp>
    </p:spTree>
    <p:extLst>
      <p:ext uri="{BB962C8B-B14F-4D97-AF65-F5344CB8AC3E}">
        <p14:creationId xmlns:p14="http://schemas.microsoft.com/office/powerpoint/2010/main" val="3236147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A8BC42B-2581-49C1-A98F-74FE2C74998C}"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3546D84-3002-4D1B-9A28-1208B708D32E}" type="slidenum">
              <a:rPr lang="en-US" altLang="en-US"/>
              <a:pPr/>
              <a:t>‹#›</a:t>
            </a:fld>
            <a:endParaRPr lang="en-US" altLang="en-US"/>
          </a:p>
        </p:txBody>
      </p:sp>
    </p:spTree>
    <p:extLst>
      <p:ext uri="{BB962C8B-B14F-4D97-AF65-F5344CB8AC3E}">
        <p14:creationId xmlns:p14="http://schemas.microsoft.com/office/powerpoint/2010/main" val="192193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645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4478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4478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52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5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326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35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2075" tIns="46038" rIns="92075" bIns="46038"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64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679D"/>
            </a:gs>
            <a:gs pos="50000">
              <a:srgbClr val="0088CE"/>
            </a:gs>
            <a:gs pos="100000">
              <a:srgbClr val="00679D"/>
            </a:gs>
          </a:gsLst>
          <a:lin ang="5400000" scaled="1"/>
        </a:gra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916"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transition/>
  <p:txStyles>
    <p:titleStyle>
      <a:lvl1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6pPr>
      <a:lvl7pPr marL="9144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7pPr>
      <a:lvl8pPr marL="13716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8pPr>
      <a:lvl9pPr marL="18288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9pPr>
    </p:titleStyle>
    <p:bodyStyle>
      <a:lvl1pPr marL="342900" indent="-342900" algn="l" rtl="0" eaLnBrk="0" fontAlgn="base" hangingPunct="0">
        <a:spcBef>
          <a:spcPct val="20000"/>
        </a:spcBef>
        <a:spcAft>
          <a:spcPct val="0"/>
        </a:spcAft>
        <a:buClr>
          <a:srgbClr val="00A9E0"/>
        </a:buClr>
        <a:buFont typeface="Wingdings" pitchFamily="2" charset="2"/>
        <a:buChar char="l"/>
        <a:defRPr sz="3200" b="1">
          <a:solidFill>
            <a:srgbClr val="A40084"/>
          </a:solidFill>
          <a:latin typeface="Arial" charset="0"/>
          <a:ea typeface="+mn-ea"/>
          <a:cs typeface="+mn-cs"/>
        </a:defRPr>
      </a:lvl1pPr>
      <a:lvl2pPr marL="742950" indent="-285750" algn="l" rtl="0" eaLnBrk="0" fontAlgn="base" hangingPunct="0">
        <a:spcBef>
          <a:spcPct val="20000"/>
        </a:spcBef>
        <a:spcAft>
          <a:spcPct val="0"/>
        </a:spcAft>
        <a:buClr>
          <a:srgbClr val="00A9E0"/>
        </a:buClr>
        <a:buChar char="–"/>
        <a:defRPr sz="2800" b="1">
          <a:solidFill>
            <a:srgbClr val="A40084"/>
          </a:solidFill>
          <a:latin typeface="Arial" charset="0"/>
        </a:defRPr>
      </a:lvl2pPr>
      <a:lvl3pPr marL="1143000" indent="-228600" algn="l" rtl="0" eaLnBrk="0" fontAlgn="base" hangingPunct="0">
        <a:spcBef>
          <a:spcPct val="20000"/>
        </a:spcBef>
        <a:spcAft>
          <a:spcPct val="0"/>
        </a:spcAft>
        <a:buClr>
          <a:srgbClr val="00A9E0"/>
        </a:buClr>
        <a:buChar char="•"/>
        <a:defRPr sz="2400" b="1">
          <a:solidFill>
            <a:srgbClr val="A40084"/>
          </a:solidFill>
          <a:latin typeface="Arial" charset="0"/>
        </a:defRPr>
      </a:lvl3pPr>
      <a:lvl4pPr marL="1600200" indent="-228600" algn="l" rtl="0" eaLnBrk="0" fontAlgn="base" hangingPunct="0">
        <a:spcBef>
          <a:spcPct val="20000"/>
        </a:spcBef>
        <a:spcAft>
          <a:spcPct val="0"/>
        </a:spcAft>
        <a:buClr>
          <a:srgbClr val="00A9E0"/>
        </a:buClr>
        <a:buChar char="–"/>
        <a:defRPr sz="2000" b="1">
          <a:solidFill>
            <a:srgbClr val="A40084"/>
          </a:solidFill>
          <a:latin typeface="Arial" charset="0"/>
        </a:defRPr>
      </a:lvl4pPr>
      <a:lvl5pPr marL="2057400" indent="-228600" algn="l" rtl="0" eaLnBrk="0" fontAlgn="base" hangingPunct="0">
        <a:spcBef>
          <a:spcPct val="20000"/>
        </a:spcBef>
        <a:spcAft>
          <a:spcPct val="0"/>
        </a:spcAft>
        <a:buClr>
          <a:srgbClr val="00A9E0"/>
        </a:buClr>
        <a:buChar char="•"/>
        <a:defRPr sz="2000" b="1">
          <a:solidFill>
            <a:srgbClr val="A40084"/>
          </a:solidFill>
          <a:latin typeface="Arial" charset="0"/>
        </a:defRPr>
      </a:lvl5pPr>
      <a:lvl6pPr marL="2514600" indent="-228600" algn="l" rtl="0" fontAlgn="base">
        <a:spcBef>
          <a:spcPct val="20000"/>
        </a:spcBef>
        <a:spcAft>
          <a:spcPct val="0"/>
        </a:spcAft>
        <a:buClr>
          <a:srgbClr val="00A9E0"/>
        </a:buClr>
        <a:buChar char="•"/>
        <a:defRPr sz="2000" b="1">
          <a:solidFill>
            <a:srgbClr val="A40084"/>
          </a:solidFill>
          <a:latin typeface="+mn-lt"/>
        </a:defRPr>
      </a:lvl6pPr>
      <a:lvl7pPr marL="2971800" indent="-228600" algn="l" rtl="0" fontAlgn="base">
        <a:spcBef>
          <a:spcPct val="20000"/>
        </a:spcBef>
        <a:spcAft>
          <a:spcPct val="0"/>
        </a:spcAft>
        <a:buClr>
          <a:srgbClr val="00A9E0"/>
        </a:buClr>
        <a:buChar char="•"/>
        <a:defRPr sz="2000" b="1">
          <a:solidFill>
            <a:srgbClr val="A40084"/>
          </a:solidFill>
          <a:latin typeface="+mn-lt"/>
        </a:defRPr>
      </a:lvl7pPr>
      <a:lvl8pPr marL="3429000" indent="-228600" algn="l" rtl="0" fontAlgn="base">
        <a:spcBef>
          <a:spcPct val="20000"/>
        </a:spcBef>
        <a:spcAft>
          <a:spcPct val="0"/>
        </a:spcAft>
        <a:buClr>
          <a:srgbClr val="00A9E0"/>
        </a:buClr>
        <a:buChar char="•"/>
        <a:defRPr sz="2000" b="1">
          <a:solidFill>
            <a:srgbClr val="A40084"/>
          </a:solidFill>
          <a:latin typeface="+mn-lt"/>
        </a:defRPr>
      </a:lvl8pPr>
      <a:lvl9pPr marL="3886200" indent="-228600" algn="l" rtl="0" fontAlgn="base">
        <a:spcBef>
          <a:spcPct val="20000"/>
        </a:spcBef>
        <a:spcAft>
          <a:spcPct val="0"/>
        </a:spcAft>
        <a:buClr>
          <a:srgbClr val="00A9E0"/>
        </a:buClr>
        <a:buChar char="•"/>
        <a:defRPr sz="2000" b="1">
          <a:solidFill>
            <a:srgbClr val="A4008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BA04A9AE-0796-4C1F-9067-B93795E7EA37}" type="datetimeFigureOut">
              <a:rPr lang="en-US"/>
              <a:pPr>
                <a:defRPr/>
              </a:pPr>
              <a:t>9/29/2015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52104451-F481-4DBF-A528-643CC4B3BC0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17" r:id="rId1"/>
    <p:sldLayoutId id="2147483907" r:id="rId2"/>
    <p:sldLayoutId id="2147483919" r:id="rId3"/>
    <p:sldLayoutId id="2147483918"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3810" y="3733800"/>
            <a:ext cx="9144000" cy="1323439"/>
          </a:xfrm>
          <a:prstGeom prst="rect">
            <a:avLst/>
          </a:prstGeom>
          <a:noFill/>
          <a:ln>
            <a:noFill/>
          </a:ln>
          <a:effectLst/>
          <a:extLst/>
        </p:spPr>
        <p:txBody>
          <a:bodyPr>
            <a:spAutoFit/>
          </a:bodyPr>
          <a:lstStyle/>
          <a:p>
            <a:pPr algn="ctr" eaLnBrk="1" hangingPunct="1">
              <a:defRPr/>
            </a:pPr>
            <a: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t>How To Prepare A Team For </a:t>
            </a:r>
            <a:b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br>
            <a: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t>Mock </a:t>
            </a:r>
            <a:r>
              <a:rPr lang="en-US" sz="4000" i="0" dirty="0" smtClean="0">
                <a:solidFill>
                  <a:srgbClr val="002395"/>
                </a:solidFill>
                <a:effectLst>
                  <a:outerShdw blurRad="38100" dist="38100" dir="2700000" algn="tl">
                    <a:srgbClr val="000000">
                      <a:alpha val="43137"/>
                    </a:srgbClr>
                  </a:outerShdw>
                </a:effectLst>
                <a:latin typeface="Interstate-Regular" panose="02000603020000020004" pitchFamily="2" charset="0"/>
              </a:rPr>
              <a:t>Trial</a:t>
            </a:r>
            <a:endPar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endParaRPr>
          </a:p>
        </p:txBody>
      </p:sp>
      <p:sp>
        <p:nvSpPr>
          <p:cNvPr id="7171" name="Text Box 12"/>
          <p:cNvSpPr txBox="1">
            <a:spLocks noChangeArrowheads="1"/>
          </p:cNvSpPr>
          <p:nvPr/>
        </p:nvSpPr>
        <p:spPr bwMode="auto">
          <a:xfrm>
            <a:off x="5867400" y="62484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2000" i="0" dirty="0">
                <a:latin typeface="Interstate-Black" panose="02000603040000020004" pitchFamily="2" charset="0"/>
              </a:rPr>
              <a:t>www.crf-usa.org</a:t>
            </a:r>
          </a:p>
        </p:txBody>
      </p:sp>
      <p:pic>
        <p:nvPicPr>
          <p:cNvPr id="7173" name="Picture 25" descr="CRF_alt_wh_rgb_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334000"/>
            <a:ext cx="9144000" cy="523220"/>
          </a:xfrm>
          <a:prstGeom prst="rect">
            <a:avLst/>
          </a:prstGeom>
          <a:noFill/>
        </p:spPr>
        <p:txBody>
          <a:bodyPr wrap="square" rtlCol="0">
            <a:spAutoFit/>
          </a:bodyPr>
          <a:lstStyle/>
          <a:p>
            <a:pPr algn="ctr"/>
            <a:r>
              <a:rPr lang="en-US" i="0" dirty="0" smtClean="0">
                <a:latin typeface="Interstate-Bold" panose="02000803030000020004" pitchFamily="2" charset="0"/>
              </a:rPr>
              <a:t>Presenters: Jean Wentz and Lourdes Morales</a:t>
            </a:r>
            <a:endParaRPr lang="en-US" i="0" dirty="0">
              <a:latin typeface="Interstate-Bold" panose="02000803030000020004"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135" y="457200"/>
            <a:ext cx="3813810" cy="254254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A31A7E"/>
                </a:solidFill>
                <a:latin typeface="Arial" charset="0"/>
                <a:cs typeface="Arial" charset="0"/>
              </a:defRPr>
            </a:lvl1pPr>
            <a:lvl2pPr marL="742950" indent="-285750" eaLnBrk="0" hangingPunct="0">
              <a:spcBef>
                <a:spcPct val="20000"/>
              </a:spcBef>
              <a:buChar char="–"/>
              <a:defRPr sz="2800">
                <a:solidFill>
                  <a:srgbClr val="A31A7E"/>
                </a:solidFill>
                <a:latin typeface="Arial" charset="0"/>
                <a:cs typeface="Arial" charset="0"/>
              </a:defRPr>
            </a:lvl2pPr>
            <a:lvl3pPr marL="1143000" indent="-228600" eaLnBrk="0" hangingPunct="0">
              <a:spcBef>
                <a:spcPct val="20000"/>
              </a:spcBef>
              <a:buChar char="•"/>
              <a:defRPr sz="2400">
                <a:solidFill>
                  <a:srgbClr val="A31A7E"/>
                </a:solidFill>
                <a:latin typeface="Arial" charset="0"/>
                <a:cs typeface="Arial" charset="0"/>
              </a:defRPr>
            </a:lvl3pPr>
            <a:lvl4pPr marL="1600200" indent="-228600" eaLnBrk="0" hangingPunct="0">
              <a:spcBef>
                <a:spcPct val="20000"/>
              </a:spcBef>
              <a:buChar char="–"/>
              <a:defRPr sz="2000">
                <a:solidFill>
                  <a:srgbClr val="A31A7E"/>
                </a:solidFill>
                <a:latin typeface="Arial" charset="0"/>
                <a:cs typeface="Arial" charset="0"/>
              </a:defRPr>
            </a:lvl4pPr>
            <a:lvl5pPr marL="2057400" indent="-228600" eaLnBrk="0" hangingPunct="0">
              <a:spcBef>
                <a:spcPct val="20000"/>
              </a:spcBef>
              <a:buChar char="»"/>
              <a:defRPr sz="2000">
                <a:solidFill>
                  <a:srgbClr val="A31A7E"/>
                </a:solidFill>
                <a:latin typeface="Arial" charset="0"/>
                <a:cs typeface="Arial" charset="0"/>
              </a:defRPr>
            </a:lvl5pPr>
            <a:lvl6pPr marL="2514600" indent="-228600" eaLnBrk="0" fontAlgn="base" hangingPunct="0">
              <a:spcBef>
                <a:spcPct val="20000"/>
              </a:spcBef>
              <a:spcAft>
                <a:spcPct val="0"/>
              </a:spcAft>
              <a:buChar char="»"/>
              <a:defRPr sz="2000">
                <a:solidFill>
                  <a:srgbClr val="A31A7E"/>
                </a:solidFill>
                <a:latin typeface="Arial" charset="0"/>
                <a:cs typeface="Arial" charset="0"/>
              </a:defRPr>
            </a:lvl6pPr>
            <a:lvl7pPr marL="2971800" indent="-228600" eaLnBrk="0" fontAlgn="base" hangingPunct="0">
              <a:spcBef>
                <a:spcPct val="20000"/>
              </a:spcBef>
              <a:spcAft>
                <a:spcPct val="0"/>
              </a:spcAft>
              <a:buChar char="»"/>
              <a:defRPr sz="2000">
                <a:solidFill>
                  <a:srgbClr val="A31A7E"/>
                </a:solidFill>
                <a:latin typeface="Arial" charset="0"/>
                <a:cs typeface="Arial" charset="0"/>
              </a:defRPr>
            </a:lvl7pPr>
            <a:lvl8pPr marL="3429000" indent="-228600" eaLnBrk="0" fontAlgn="base" hangingPunct="0">
              <a:spcBef>
                <a:spcPct val="20000"/>
              </a:spcBef>
              <a:spcAft>
                <a:spcPct val="0"/>
              </a:spcAft>
              <a:buChar char="»"/>
              <a:defRPr sz="2000">
                <a:solidFill>
                  <a:srgbClr val="A31A7E"/>
                </a:solidFill>
                <a:latin typeface="Arial" charset="0"/>
                <a:cs typeface="Arial" charset="0"/>
              </a:defRPr>
            </a:lvl8pPr>
            <a:lvl9pPr marL="3886200" indent="-228600" eaLnBrk="0" fontAlgn="base" hangingPunct="0">
              <a:spcBef>
                <a:spcPct val="20000"/>
              </a:spcBef>
              <a:spcAft>
                <a:spcPct val="0"/>
              </a:spcAft>
              <a:buChar char="»"/>
              <a:defRPr sz="2000">
                <a:solidFill>
                  <a:srgbClr val="A31A7E"/>
                </a:solidFill>
                <a:latin typeface="Arial" charset="0"/>
                <a:cs typeface="Arial" charset="0"/>
              </a:defRPr>
            </a:lvl9pPr>
          </a:lstStyle>
          <a:p>
            <a:pPr algn="ctr" eaLnBrk="1" hangingPunct="1">
              <a:spcBef>
                <a:spcPct val="50000"/>
              </a:spcBef>
              <a:buFontTx/>
              <a:buNone/>
              <a:defRPr/>
            </a:pPr>
            <a:r>
              <a:rPr lang="en-US" i="0" dirty="0">
                <a:solidFill>
                  <a:schemeClr val="tx1"/>
                </a:solidFill>
                <a:latin typeface="Interstate-Regular" panose="02000603020000020004" pitchFamily="2" charset="0"/>
              </a:rPr>
              <a:t>Write Direct Examinations—</a:t>
            </a:r>
            <a:br>
              <a:rPr lang="en-US" i="0" dirty="0">
                <a:solidFill>
                  <a:schemeClr val="tx1"/>
                </a:solidFill>
                <a:latin typeface="Interstate-Regular" panose="02000603020000020004" pitchFamily="2" charset="0"/>
              </a:rPr>
            </a:br>
            <a:r>
              <a:rPr lang="en-US" i="0" dirty="0">
                <a:solidFill>
                  <a:schemeClr val="tx1"/>
                </a:solidFill>
                <a:latin typeface="Interstate-Regular" panose="02000603020000020004" pitchFamily="2" charset="0"/>
              </a:rPr>
              <a:t>Time Constraints</a:t>
            </a:r>
            <a:endParaRPr lang="en-US" altLang="en-US" i="0" dirty="0" smtClean="0">
              <a:solidFill>
                <a:schemeClr val="tx1"/>
              </a:solidFill>
              <a:latin typeface="Interstate-Regular" pitchFamily="2" charset="0"/>
            </a:endParaRPr>
          </a:p>
        </p:txBody>
      </p:sp>
      <p:sp>
        <p:nvSpPr>
          <p:cNvPr id="18435" name="Rectangle 3"/>
          <p:cNvSpPr>
            <a:spLocks noChangeArrowheads="1"/>
          </p:cNvSpPr>
          <p:nvPr/>
        </p:nvSpPr>
        <p:spPr bwMode="auto">
          <a:xfrm>
            <a:off x="182879" y="576877"/>
            <a:ext cx="8743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A31A7E"/>
                </a:solidFill>
                <a:latin typeface="Arial" charset="0"/>
                <a:cs typeface="Arial" charset="0"/>
              </a:defRPr>
            </a:lvl1pPr>
            <a:lvl2pPr marL="742950" indent="-285750" eaLnBrk="0" hangingPunct="0">
              <a:spcBef>
                <a:spcPct val="20000"/>
              </a:spcBef>
              <a:buChar char="–"/>
              <a:defRPr sz="2800">
                <a:solidFill>
                  <a:srgbClr val="A31A7E"/>
                </a:solidFill>
                <a:latin typeface="Arial" charset="0"/>
                <a:cs typeface="Arial" charset="0"/>
              </a:defRPr>
            </a:lvl2pPr>
            <a:lvl3pPr marL="1143000" indent="-228600" eaLnBrk="0" hangingPunct="0">
              <a:spcBef>
                <a:spcPct val="20000"/>
              </a:spcBef>
              <a:buChar char="•"/>
              <a:defRPr sz="2400">
                <a:solidFill>
                  <a:srgbClr val="A31A7E"/>
                </a:solidFill>
                <a:latin typeface="Arial" charset="0"/>
                <a:cs typeface="Arial" charset="0"/>
              </a:defRPr>
            </a:lvl3pPr>
            <a:lvl4pPr marL="1600200" indent="-228600" eaLnBrk="0" hangingPunct="0">
              <a:spcBef>
                <a:spcPct val="20000"/>
              </a:spcBef>
              <a:buChar char="–"/>
              <a:defRPr sz="2000">
                <a:solidFill>
                  <a:srgbClr val="A31A7E"/>
                </a:solidFill>
                <a:latin typeface="Arial" charset="0"/>
                <a:cs typeface="Arial" charset="0"/>
              </a:defRPr>
            </a:lvl4pPr>
            <a:lvl5pPr marL="2057400" indent="-228600" eaLnBrk="0" hangingPunct="0">
              <a:spcBef>
                <a:spcPct val="20000"/>
              </a:spcBef>
              <a:buChar char="»"/>
              <a:defRPr sz="2000">
                <a:solidFill>
                  <a:srgbClr val="A31A7E"/>
                </a:solidFill>
                <a:latin typeface="Arial" charset="0"/>
                <a:cs typeface="Arial" charset="0"/>
              </a:defRPr>
            </a:lvl5pPr>
            <a:lvl6pPr marL="2514600" indent="-228600" eaLnBrk="0" fontAlgn="base" hangingPunct="0">
              <a:spcBef>
                <a:spcPct val="20000"/>
              </a:spcBef>
              <a:spcAft>
                <a:spcPct val="0"/>
              </a:spcAft>
              <a:buChar char="»"/>
              <a:defRPr sz="2000">
                <a:solidFill>
                  <a:srgbClr val="A31A7E"/>
                </a:solidFill>
                <a:latin typeface="Arial" charset="0"/>
                <a:cs typeface="Arial" charset="0"/>
              </a:defRPr>
            </a:lvl6pPr>
            <a:lvl7pPr marL="2971800" indent="-228600" eaLnBrk="0" fontAlgn="base" hangingPunct="0">
              <a:spcBef>
                <a:spcPct val="20000"/>
              </a:spcBef>
              <a:spcAft>
                <a:spcPct val="0"/>
              </a:spcAft>
              <a:buChar char="»"/>
              <a:defRPr sz="2000">
                <a:solidFill>
                  <a:srgbClr val="A31A7E"/>
                </a:solidFill>
                <a:latin typeface="Arial" charset="0"/>
                <a:cs typeface="Arial" charset="0"/>
              </a:defRPr>
            </a:lvl7pPr>
            <a:lvl8pPr marL="3429000" indent="-228600" eaLnBrk="0" fontAlgn="base" hangingPunct="0">
              <a:spcBef>
                <a:spcPct val="20000"/>
              </a:spcBef>
              <a:spcAft>
                <a:spcPct val="0"/>
              </a:spcAft>
              <a:buChar char="»"/>
              <a:defRPr sz="2000">
                <a:solidFill>
                  <a:srgbClr val="A31A7E"/>
                </a:solidFill>
                <a:latin typeface="Arial" charset="0"/>
                <a:cs typeface="Arial" charset="0"/>
              </a:defRPr>
            </a:lvl8pPr>
            <a:lvl9pPr marL="3886200" indent="-228600" eaLnBrk="0" fontAlgn="base" hangingPunct="0">
              <a:spcBef>
                <a:spcPct val="20000"/>
              </a:spcBef>
              <a:spcAft>
                <a:spcPct val="0"/>
              </a:spcAft>
              <a:buChar char="»"/>
              <a:defRPr sz="2000">
                <a:solidFill>
                  <a:srgbClr val="A31A7E"/>
                </a:solidFill>
                <a:latin typeface="Arial" charset="0"/>
                <a:cs typeface="Arial" charset="0"/>
              </a:defRPr>
            </a:lvl9pPr>
          </a:lstStyle>
          <a:p>
            <a:pPr eaLnBrk="1" hangingPunct="1">
              <a:spcBef>
                <a:spcPct val="0"/>
              </a:spcBef>
              <a:buFontTx/>
              <a:buNone/>
              <a:defRPr/>
            </a:pPr>
            <a:endParaRPr lang="en-US" altLang="en-US" sz="2400" i="0" dirty="0" smtClean="0">
              <a:solidFill>
                <a:srgbClr val="002395"/>
              </a:solidFill>
              <a:latin typeface="Interstate-Regular" pitchFamily="2" charset="0"/>
            </a:endParaRPr>
          </a:p>
        </p:txBody>
      </p:sp>
      <p:sp>
        <p:nvSpPr>
          <p:cNvPr id="22532" name="Text Box 5"/>
          <p:cNvSpPr txBox="1">
            <a:spLocks noChangeArrowheads="1"/>
          </p:cNvSpPr>
          <p:nvPr/>
        </p:nvSpPr>
        <p:spPr bwMode="auto">
          <a:xfrm>
            <a:off x="0" y="1447800"/>
            <a:ext cx="8763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Interstate-Light" pitchFamily="2" charset="0"/>
                <a:cs typeface="Arial" charset="0"/>
              </a:defRPr>
            </a:lvl1pPr>
            <a:lvl2pPr marL="742950" indent="-285750" eaLnBrk="0" hangingPunct="0">
              <a:defRPr>
                <a:solidFill>
                  <a:schemeClr val="tx1"/>
                </a:solidFill>
                <a:latin typeface="Interstate-Light" pitchFamily="2" charset="0"/>
                <a:cs typeface="Arial" charset="0"/>
              </a:defRPr>
            </a:lvl2pPr>
            <a:lvl3pPr eaLnBrk="0" hangingPunct="0">
              <a:defRPr>
                <a:solidFill>
                  <a:schemeClr val="tx1"/>
                </a:solidFill>
                <a:latin typeface="Interstate-Light" pitchFamily="2" charset="0"/>
                <a:cs typeface="Arial" charset="0"/>
              </a:defRPr>
            </a:lvl3pPr>
            <a:lvl4pPr marL="1600200" indent="-228600" eaLnBrk="0" hangingPunct="0">
              <a:defRPr>
                <a:solidFill>
                  <a:schemeClr val="tx1"/>
                </a:solidFill>
                <a:latin typeface="Interstate-Light" pitchFamily="2" charset="0"/>
                <a:cs typeface="Arial" charset="0"/>
              </a:defRPr>
            </a:lvl4pPr>
            <a:lvl5pPr marL="2057400" indent="-228600" eaLnBrk="0" hangingPunct="0">
              <a:defRPr>
                <a:solidFill>
                  <a:schemeClr val="tx1"/>
                </a:solidFill>
                <a:latin typeface="Interstate-Light" pitchFamily="2" charset="0"/>
                <a:cs typeface="Arial" charset="0"/>
              </a:defRPr>
            </a:lvl5pPr>
            <a:lvl6pPr marL="2514600" indent="-228600" eaLnBrk="0" fontAlgn="base" hangingPunct="0">
              <a:spcBef>
                <a:spcPct val="0"/>
              </a:spcBef>
              <a:spcAft>
                <a:spcPct val="0"/>
              </a:spcAft>
              <a:defRPr>
                <a:solidFill>
                  <a:schemeClr val="tx1"/>
                </a:solidFill>
                <a:latin typeface="Interstate-Light" pitchFamily="2" charset="0"/>
                <a:cs typeface="Arial" charset="0"/>
              </a:defRPr>
            </a:lvl6pPr>
            <a:lvl7pPr marL="2971800" indent="-228600" eaLnBrk="0" fontAlgn="base" hangingPunct="0">
              <a:spcBef>
                <a:spcPct val="0"/>
              </a:spcBef>
              <a:spcAft>
                <a:spcPct val="0"/>
              </a:spcAft>
              <a:defRPr>
                <a:solidFill>
                  <a:schemeClr val="tx1"/>
                </a:solidFill>
                <a:latin typeface="Interstate-Light" pitchFamily="2" charset="0"/>
                <a:cs typeface="Arial" charset="0"/>
              </a:defRPr>
            </a:lvl7pPr>
            <a:lvl8pPr marL="3429000" indent="-228600" eaLnBrk="0" fontAlgn="base" hangingPunct="0">
              <a:spcBef>
                <a:spcPct val="0"/>
              </a:spcBef>
              <a:spcAft>
                <a:spcPct val="0"/>
              </a:spcAft>
              <a:defRPr>
                <a:solidFill>
                  <a:schemeClr val="tx1"/>
                </a:solidFill>
                <a:latin typeface="Interstate-Light" pitchFamily="2" charset="0"/>
                <a:cs typeface="Arial" charset="0"/>
              </a:defRPr>
            </a:lvl8pPr>
            <a:lvl9pPr marL="3886200" indent="-228600" eaLnBrk="0" fontAlgn="base" hangingPunct="0">
              <a:spcBef>
                <a:spcPct val="0"/>
              </a:spcBef>
              <a:spcAft>
                <a:spcPct val="0"/>
              </a:spcAft>
              <a:defRPr>
                <a:solidFill>
                  <a:schemeClr val="tx1"/>
                </a:solidFill>
                <a:latin typeface="Interstate-Light" pitchFamily="2" charset="0"/>
                <a:cs typeface="Arial" charset="0"/>
              </a:defRPr>
            </a:lvl9pPr>
          </a:lstStyle>
          <a:p>
            <a:pPr marL="914400" lvl="1" indent="-457200">
              <a:buFont typeface="Wingdings" panose="05000000000000000000" pitchFamily="2" charset="2"/>
              <a:buChar char="§"/>
            </a:pPr>
            <a:r>
              <a:rPr lang="en-US" altLang="en-US" sz="2800" i="1" dirty="0">
                <a:latin typeface="Interstate-Bold" pitchFamily="2" charset="0"/>
              </a:rPr>
              <a:t> </a:t>
            </a:r>
            <a:r>
              <a:rPr lang="en-US" sz="2600" i="0" dirty="0">
                <a:latin typeface="Interstate-Regular" panose="02000603020000020004" pitchFamily="2" charset="0"/>
              </a:rPr>
              <a:t>14 minutes total (including re-directs)</a:t>
            </a:r>
          </a:p>
          <a:p>
            <a:pPr marL="914400" lvl="1" indent="-457200">
              <a:buFont typeface="Wingdings" panose="05000000000000000000" pitchFamily="2" charset="2"/>
              <a:buChar char="§"/>
            </a:pPr>
            <a:r>
              <a:rPr lang="en-US" sz="2600" i="0" dirty="0">
                <a:latin typeface="Interstate-Regular" panose="02000603020000020004" pitchFamily="2" charset="0"/>
              </a:rPr>
              <a:t>Cut “extraneous” and “objectionable” information</a:t>
            </a:r>
          </a:p>
          <a:p>
            <a:pPr marL="914400" lvl="1" indent="-457200">
              <a:buFont typeface="Wingdings" panose="05000000000000000000" pitchFamily="2" charset="2"/>
              <a:buChar char="§"/>
            </a:pPr>
            <a:r>
              <a:rPr lang="en-US" sz="2600" i="0" dirty="0">
                <a:latin typeface="Interstate-Regular" panose="02000603020000020004" pitchFamily="2" charset="0"/>
              </a:rPr>
              <a:t>Refer back to outline of the case to focus testimony</a:t>
            </a:r>
          </a:p>
          <a:p>
            <a:pPr marL="914400" lvl="1" indent="-457200">
              <a:buFont typeface="Wingdings" panose="05000000000000000000" pitchFamily="2" charset="2"/>
              <a:buChar char="§"/>
            </a:pPr>
            <a:r>
              <a:rPr lang="en-US" sz="2600" i="0" dirty="0">
                <a:latin typeface="Interstate-Regular" panose="02000603020000020004" pitchFamily="2" charset="0"/>
              </a:rPr>
              <a:t>Important: Allow sufficient time for </a:t>
            </a:r>
          </a:p>
          <a:p>
            <a:pPr lvl="2">
              <a:buFont typeface="Wingdings" charset="2"/>
              <a:buChar char="ü"/>
            </a:pPr>
            <a:r>
              <a:rPr lang="en-US" sz="2600" i="0" dirty="0">
                <a:latin typeface="Interstate-Regular" panose="02000603020000020004" pitchFamily="2" charset="0"/>
              </a:rPr>
              <a:t>Re-directs</a:t>
            </a:r>
          </a:p>
          <a:p>
            <a:pPr lvl="2">
              <a:buFont typeface="Wingdings" charset="2"/>
              <a:buChar char="ü"/>
            </a:pPr>
            <a:r>
              <a:rPr lang="en-US" sz="2600" i="0" dirty="0">
                <a:latin typeface="Interstate-Regular" panose="02000603020000020004" pitchFamily="2" charset="0"/>
              </a:rPr>
              <a:t>Approaching exhibits</a:t>
            </a:r>
          </a:p>
          <a:p>
            <a:pPr marL="914400" lvl="1" indent="-457200">
              <a:buFont typeface="Wingdings" panose="05000000000000000000" pitchFamily="2" charset="2"/>
              <a:buChar char="§"/>
            </a:pPr>
            <a:r>
              <a:rPr lang="en-US" sz="2600" i="0" dirty="0">
                <a:latin typeface="Interstate-Regular" panose="02000603020000020004" pitchFamily="2" charset="0"/>
              </a:rPr>
              <a:t>Just a Guideline:  </a:t>
            </a:r>
          </a:p>
          <a:p>
            <a:pPr lvl="3">
              <a:buFont typeface="Arial"/>
              <a:buChar char="•"/>
            </a:pPr>
            <a:r>
              <a:rPr lang="en-US" sz="2600" i="0" dirty="0">
                <a:latin typeface="Interstate-Regular" panose="02000603020000020004" pitchFamily="2" charset="0"/>
              </a:rPr>
              <a:t>Directs should be between 2 minutes and 4 minutes </a:t>
            </a:r>
          </a:p>
          <a:p>
            <a:pPr lvl="3">
              <a:buFont typeface="Arial"/>
              <a:buChar char="•"/>
            </a:pPr>
            <a:r>
              <a:rPr lang="en-US" sz="2600" i="0" dirty="0">
                <a:latin typeface="Interstate-Regular" panose="02000603020000020004" pitchFamily="2" charset="0"/>
              </a:rPr>
              <a:t>12 minutes for 4 directs; 1 minute for any re-directs; 1 minute buffer</a:t>
            </a:r>
          </a:p>
        </p:txBody>
      </p:sp>
    </p:spTree>
    <p:extLst>
      <p:ext uri="{BB962C8B-B14F-4D97-AF65-F5344CB8AC3E}">
        <p14:creationId xmlns:p14="http://schemas.microsoft.com/office/powerpoint/2010/main" val="28941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fade">
                                      <p:cBhvr>
                                        <p:cTn id="17" dur="500"/>
                                        <p:tgtEl>
                                          <p:spTgt spid="22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fade">
                                      <p:cBhvr>
                                        <p:cTn id="22" dur="500"/>
                                        <p:tgtEl>
                                          <p:spTgt spid="2253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2">
                                            <p:txEl>
                                              <p:pRg st="4" end="4"/>
                                            </p:txEl>
                                          </p:spTgt>
                                        </p:tgtEl>
                                        <p:attrNameLst>
                                          <p:attrName>style.visibility</p:attrName>
                                        </p:attrNameLst>
                                      </p:cBhvr>
                                      <p:to>
                                        <p:strVal val="visible"/>
                                      </p:to>
                                    </p:set>
                                    <p:animEffect transition="in" filter="fade">
                                      <p:cBhvr>
                                        <p:cTn id="25" dur="500"/>
                                        <p:tgtEl>
                                          <p:spTgt spid="2253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2">
                                            <p:txEl>
                                              <p:pRg st="5" end="5"/>
                                            </p:txEl>
                                          </p:spTgt>
                                        </p:tgtEl>
                                        <p:attrNameLst>
                                          <p:attrName>style.visibility</p:attrName>
                                        </p:attrNameLst>
                                      </p:cBhvr>
                                      <p:to>
                                        <p:strVal val="visible"/>
                                      </p:to>
                                    </p:set>
                                    <p:animEffect transition="in" filter="fade">
                                      <p:cBhvr>
                                        <p:cTn id="28" dur="500"/>
                                        <p:tgtEl>
                                          <p:spTgt spid="2253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532">
                                            <p:txEl>
                                              <p:pRg st="6" end="6"/>
                                            </p:txEl>
                                          </p:spTgt>
                                        </p:tgtEl>
                                        <p:attrNameLst>
                                          <p:attrName>style.visibility</p:attrName>
                                        </p:attrNameLst>
                                      </p:cBhvr>
                                      <p:to>
                                        <p:strVal val="visible"/>
                                      </p:to>
                                    </p:set>
                                    <p:animEffect transition="in" filter="fade">
                                      <p:cBhvr>
                                        <p:cTn id="33" dur="500"/>
                                        <p:tgtEl>
                                          <p:spTgt spid="2253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532">
                                            <p:txEl>
                                              <p:pRg st="7" end="7"/>
                                            </p:txEl>
                                          </p:spTgt>
                                        </p:tgtEl>
                                        <p:attrNameLst>
                                          <p:attrName>style.visibility</p:attrName>
                                        </p:attrNameLst>
                                      </p:cBhvr>
                                      <p:to>
                                        <p:strVal val="visible"/>
                                      </p:to>
                                    </p:set>
                                    <p:animEffect transition="in" filter="fade">
                                      <p:cBhvr>
                                        <p:cTn id="36" dur="500"/>
                                        <p:tgtEl>
                                          <p:spTgt spid="22532">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2">
                                            <p:txEl>
                                              <p:pRg st="8" end="8"/>
                                            </p:txEl>
                                          </p:spTgt>
                                        </p:tgtEl>
                                        <p:attrNameLst>
                                          <p:attrName>style.visibility</p:attrName>
                                        </p:attrNameLst>
                                      </p:cBhvr>
                                      <p:to>
                                        <p:strVal val="visible"/>
                                      </p:to>
                                    </p:set>
                                    <p:animEffect transition="in" filter="fade">
                                      <p:cBhvr>
                                        <p:cTn id="39"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762000" y="152400"/>
            <a:ext cx="7391400" cy="762000"/>
          </a:xfrm>
          <a:ln>
            <a:miter lim="800000"/>
            <a:headEnd/>
            <a:tailEnd/>
          </a:ln>
        </p:spPr>
        <p:txBody>
          <a:bodyPr>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Write Direct Examinations—</a:t>
            </a:r>
            <a:br>
              <a:rPr lang="en-US" sz="3600" dirty="0">
                <a:solidFill>
                  <a:schemeClr val="tx1"/>
                </a:solidFill>
                <a:effectLst/>
                <a:latin typeface="Interstate-Regular" panose="02000603020000020004" pitchFamily="2" charset="0"/>
              </a:rPr>
            </a:br>
            <a:r>
              <a:rPr lang="en-US" sz="3600" i="1" dirty="0">
                <a:solidFill>
                  <a:schemeClr val="tx1"/>
                </a:solidFill>
                <a:effectLst/>
                <a:latin typeface="Interstate-Regular" panose="02000603020000020004" pitchFamily="2" charset="0"/>
              </a:rPr>
              <a:t>Scoring Tips</a:t>
            </a:r>
            <a:endParaRPr lang="en-US" sz="3600" dirty="0" smtClean="0">
              <a:solidFill>
                <a:schemeClr val="tx1"/>
              </a:solidFill>
              <a:effectLst/>
              <a:latin typeface="Interstate-Regular" panose="02000603020000020004" pitchFamily="2" charset="0"/>
            </a:endParaRPr>
          </a:p>
        </p:txBody>
      </p:sp>
      <p:sp>
        <p:nvSpPr>
          <p:cNvPr id="113667" name="Rectangle 3"/>
          <p:cNvSpPr>
            <a:spLocks noGrp="1" noChangeArrowheads="1"/>
          </p:cNvSpPr>
          <p:nvPr>
            <p:ph type="body" idx="4294967295"/>
          </p:nvPr>
        </p:nvSpPr>
        <p:spPr>
          <a:xfrm>
            <a:off x="-26831" y="1219200"/>
            <a:ext cx="8534400" cy="5486400"/>
          </a:xfrm>
        </p:spPr>
        <p:txBody>
          <a:bodyPr/>
          <a:lstStyle/>
          <a:p>
            <a:pPr marL="971550" lvl="1" indent="-457200"/>
            <a:r>
              <a:rPr lang="en-US" i="1" dirty="0">
                <a:latin typeface="Interstate-Regular" panose="02000603020000020004" pitchFamily="2" charset="0"/>
              </a:rPr>
              <a:t>DON’T RUN OUT OF TIME!</a:t>
            </a:r>
            <a:endParaRPr lang="en-US" dirty="0">
              <a:latin typeface="Interstate-Regular" panose="02000603020000020004" pitchFamily="2" charset="0"/>
            </a:endParaRPr>
          </a:p>
          <a:p>
            <a:pPr marL="514350" lvl="1" indent="0">
              <a:buNone/>
            </a:pPr>
            <a:endParaRPr lang="en-US" dirty="0">
              <a:latin typeface="Interstate-Regular" panose="02000603020000020004" pitchFamily="2" charset="0"/>
            </a:endParaRPr>
          </a:p>
          <a:p>
            <a:pPr marL="971550" lvl="1" indent="-457200"/>
            <a:r>
              <a:rPr lang="en-US" dirty="0">
                <a:latin typeface="Interstate-Regular" panose="02000603020000020004" pitchFamily="2" charset="0"/>
              </a:rPr>
              <a:t>Create likeable, credible, interesting witnesses who speak </a:t>
            </a:r>
            <a:r>
              <a:rPr lang="en-US" i="1" dirty="0">
                <a:latin typeface="Interstate-Regular" panose="02000603020000020004" pitchFamily="2" charset="0"/>
              </a:rPr>
              <a:t>slowly</a:t>
            </a:r>
          </a:p>
          <a:p>
            <a:pPr lvl="3">
              <a:buFont typeface="Wingdings" charset="2"/>
              <a:buChar char="ü"/>
            </a:pPr>
            <a:r>
              <a:rPr lang="en-US" dirty="0">
                <a:latin typeface="Interstate-Regular" panose="02000603020000020004" pitchFamily="2" charset="0"/>
              </a:rPr>
              <a:t>Over-the-top versus “realistic” witnesses</a:t>
            </a:r>
            <a:endParaRPr lang="en-US" i="1" dirty="0">
              <a:latin typeface="Interstate-Regular" panose="02000603020000020004" pitchFamily="2" charset="0"/>
            </a:endParaRPr>
          </a:p>
          <a:p>
            <a:pPr lvl="3">
              <a:buFont typeface="Wingdings" charset="2"/>
              <a:buChar char="ü"/>
            </a:pPr>
            <a:r>
              <a:rPr lang="en-US" i="1" dirty="0">
                <a:latin typeface="Interstate-Regular" panose="02000603020000020004" pitchFamily="2" charset="0"/>
              </a:rPr>
              <a:t>But remember</a:t>
            </a:r>
            <a:r>
              <a:rPr lang="en-US" dirty="0">
                <a:latin typeface="Interstate-Regular" panose="02000603020000020004" pitchFamily="2" charset="0"/>
              </a:rPr>
              <a:t>:  No accents or costumes!</a:t>
            </a:r>
          </a:p>
          <a:p>
            <a:pPr marL="1371600" lvl="3" indent="0">
              <a:buNone/>
            </a:pPr>
            <a:endParaRPr lang="en-US" dirty="0">
              <a:latin typeface="Interstate-Regular" panose="02000603020000020004" pitchFamily="2" charset="0"/>
            </a:endParaRPr>
          </a:p>
          <a:p>
            <a:pPr lvl="1"/>
            <a:r>
              <a:rPr lang="en-US" dirty="0">
                <a:latin typeface="Interstate-Regular" panose="02000603020000020004" pitchFamily="2" charset="0"/>
              </a:rPr>
              <a:t>Avoid Objectionable Testimony: </a:t>
            </a:r>
          </a:p>
          <a:p>
            <a:pPr lvl="3">
              <a:buFont typeface="Wingdings" charset="2"/>
              <a:buChar char="ü"/>
            </a:pPr>
            <a:r>
              <a:rPr lang="en-US" dirty="0">
                <a:latin typeface="Interstate-Regular" panose="02000603020000020004" pitchFamily="2" charset="0"/>
              </a:rPr>
              <a:t>No leading questions</a:t>
            </a:r>
          </a:p>
          <a:p>
            <a:pPr lvl="3">
              <a:buFont typeface="Wingdings" charset="2"/>
              <a:buChar char="ü"/>
            </a:pPr>
            <a:r>
              <a:rPr lang="en-US" dirty="0">
                <a:latin typeface="Interstate-Regular" panose="02000603020000020004" pitchFamily="2" charset="0"/>
              </a:rPr>
              <a:t>Witness should be responsive to the question asked </a:t>
            </a:r>
          </a:p>
          <a:p>
            <a:pPr lvl="3">
              <a:buFont typeface="Wingdings" charset="2"/>
              <a:buChar char="ü"/>
            </a:pPr>
            <a:r>
              <a:rPr lang="en-US" dirty="0">
                <a:latin typeface="Interstate-Regular" panose="02000603020000020004" pitchFamily="2" charset="0"/>
              </a:rPr>
              <a:t>No long narratives</a:t>
            </a:r>
          </a:p>
          <a:p>
            <a:pPr lvl="3">
              <a:buFont typeface="Wingdings" charset="2"/>
              <a:buChar char="ü"/>
            </a:pPr>
            <a:r>
              <a:rPr lang="en-US" dirty="0">
                <a:latin typeface="Interstate-Regular" panose="02000603020000020004" pitchFamily="2" charset="0"/>
              </a:rPr>
              <a:t>Provide foundation for testimony</a:t>
            </a:r>
          </a:p>
          <a:p>
            <a:pPr lvl="3">
              <a:buFont typeface="Wingdings" charset="2"/>
              <a:buChar char="ü"/>
            </a:pPr>
            <a:r>
              <a:rPr lang="en-US" dirty="0">
                <a:latin typeface="Interstate-Regular" panose="02000603020000020004" pitchFamily="2" charset="0"/>
              </a:rPr>
              <a:t>Avoid improper hearsay, opinion and character testimony</a:t>
            </a:r>
          </a:p>
          <a:p>
            <a:pPr eaLnBrk="1" hangingPunct="1">
              <a:buFont typeface="Wingdings" pitchFamily="2" charset="2"/>
              <a:buNone/>
            </a:pPr>
            <a:endParaRPr lang="en-US" altLang="en-US" dirty="0" smtClean="0">
              <a:latin typeface="Interstate-Regular" panose="02000603020000020004"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20" y="3715340"/>
            <a:ext cx="2964180" cy="9829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fade">
                                      <p:cBhvr>
                                        <p:cTn id="12" dur="500"/>
                                        <p:tgtEl>
                                          <p:spTgt spid="1136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animEffect transition="in" filter="fade">
                                      <p:cBhvr>
                                        <p:cTn id="15" dur="500"/>
                                        <p:tgtEl>
                                          <p:spTgt spid="11366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667">
                                            <p:txEl>
                                              <p:pRg st="4" end="4"/>
                                            </p:txEl>
                                          </p:spTgt>
                                        </p:tgtEl>
                                        <p:attrNameLst>
                                          <p:attrName>style.visibility</p:attrName>
                                        </p:attrNameLst>
                                      </p:cBhvr>
                                      <p:to>
                                        <p:strVal val="visible"/>
                                      </p:to>
                                    </p:set>
                                    <p:animEffect transition="in" filter="fade">
                                      <p:cBhvr>
                                        <p:cTn id="18" dur="500"/>
                                        <p:tgtEl>
                                          <p:spTgt spid="1136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6" end="6"/>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13667">
                                            <p:txEl>
                                              <p:pRg st="7" end="7"/>
                                            </p:txEl>
                                          </p:spTgt>
                                        </p:tgtEl>
                                        <p:attrNameLst>
                                          <p:attrName>style.visibility</p:attrName>
                                        </p:attrNameLst>
                                      </p:cBhvr>
                                      <p:to>
                                        <p:strVal val="visible"/>
                                      </p:to>
                                    </p:set>
                                    <p:animEffect transition="in" filter="fade">
                                      <p:cBhvr>
                                        <p:cTn id="25" dur="500"/>
                                        <p:tgtEl>
                                          <p:spTgt spid="113667">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3667">
                                            <p:txEl>
                                              <p:pRg st="8" end="8"/>
                                            </p:txEl>
                                          </p:spTgt>
                                        </p:tgtEl>
                                        <p:attrNameLst>
                                          <p:attrName>style.visibility</p:attrName>
                                        </p:attrNameLst>
                                      </p:cBhvr>
                                      <p:to>
                                        <p:strVal val="visible"/>
                                      </p:to>
                                    </p:set>
                                    <p:animEffect transition="in" filter="fade">
                                      <p:cBhvr>
                                        <p:cTn id="28" dur="500"/>
                                        <p:tgtEl>
                                          <p:spTgt spid="113667">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3667">
                                            <p:txEl>
                                              <p:pRg st="9" end="9"/>
                                            </p:txEl>
                                          </p:spTgt>
                                        </p:tgtEl>
                                        <p:attrNameLst>
                                          <p:attrName>style.visibility</p:attrName>
                                        </p:attrNameLst>
                                      </p:cBhvr>
                                      <p:to>
                                        <p:strVal val="visible"/>
                                      </p:to>
                                    </p:set>
                                    <p:animEffect transition="in" filter="fade">
                                      <p:cBhvr>
                                        <p:cTn id="31" dur="500"/>
                                        <p:tgtEl>
                                          <p:spTgt spid="113667">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3667">
                                            <p:txEl>
                                              <p:pRg st="10" end="10"/>
                                            </p:txEl>
                                          </p:spTgt>
                                        </p:tgtEl>
                                        <p:attrNameLst>
                                          <p:attrName>style.visibility</p:attrName>
                                        </p:attrNameLst>
                                      </p:cBhvr>
                                      <p:to>
                                        <p:strVal val="visible"/>
                                      </p:to>
                                    </p:set>
                                    <p:animEffect transition="in" filter="fade">
                                      <p:cBhvr>
                                        <p:cTn id="34" dur="500"/>
                                        <p:tgtEl>
                                          <p:spTgt spid="113667">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3667">
                                            <p:txEl>
                                              <p:pRg st="11" end="11"/>
                                            </p:txEl>
                                          </p:spTgt>
                                        </p:tgtEl>
                                        <p:attrNameLst>
                                          <p:attrName>style.visibility</p:attrName>
                                        </p:attrNameLst>
                                      </p:cBhvr>
                                      <p:to>
                                        <p:strVal val="visible"/>
                                      </p:to>
                                    </p:set>
                                    <p:animEffect transition="in" filter="fade">
                                      <p:cBhvr>
                                        <p:cTn id="37" dur="500"/>
                                        <p:tgtEl>
                                          <p:spTgt spid="1136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latin typeface="Interstate-Regular" panose="02000603020000020004" pitchFamily="2" charset="0"/>
              </a:rPr>
              <a:t>Write Cross Examinations</a:t>
            </a:r>
            <a:r>
              <a:rPr lang="en-US" sz="3600" dirty="0" smtClean="0">
                <a:solidFill>
                  <a:schemeClr val="tx1"/>
                </a:solidFill>
                <a:effectLst/>
                <a:latin typeface="Interstate-Regular" panose="02000603020000020004" pitchFamily="2" charset="0"/>
              </a:rPr>
              <a:t>—</a:t>
            </a:r>
            <a:br>
              <a:rPr lang="en-US" sz="3600" dirty="0" smtClean="0">
                <a:solidFill>
                  <a:schemeClr val="tx1"/>
                </a:solidFill>
                <a:effectLst/>
                <a:latin typeface="Interstate-Regular" panose="02000603020000020004" pitchFamily="2" charset="0"/>
              </a:rPr>
            </a:br>
            <a:r>
              <a:rPr lang="en-US" sz="3600" i="1" dirty="0" smtClean="0">
                <a:solidFill>
                  <a:schemeClr val="tx1"/>
                </a:solidFill>
                <a:effectLst/>
                <a:latin typeface="Interstate-Regular" panose="02000603020000020004" pitchFamily="2" charset="0"/>
              </a:rPr>
              <a:t>Purpose and Scope</a:t>
            </a:r>
            <a:endParaRPr lang="en-US" sz="3600" i="1" dirty="0">
              <a:solidFill>
                <a:schemeClr val="tx1"/>
              </a:solidFill>
              <a:effectLst/>
              <a:latin typeface="Interstate-Regular" panose="02000603020000020004" pitchFamily="2" charset="0"/>
            </a:endParaRPr>
          </a:p>
        </p:txBody>
      </p:sp>
      <p:sp>
        <p:nvSpPr>
          <p:cNvPr id="3" name="Content Placeholder 2"/>
          <p:cNvSpPr>
            <a:spLocks noGrp="1"/>
          </p:cNvSpPr>
          <p:nvPr>
            <p:ph idx="1"/>
          </p:nvPr>
        </p:nvSpPr>
        <p:spPr>
          <a:xfrm>
            <a:off x="76200" y="1600200"/>
            <a:ext cx="8610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Purpose is </a:t>
            </a:r>
            <a:r>
              <a:rPr lang="en-US" dirty="0">
                <a:latin typeface="Interstate-Regular" panose="02000603020000020004" pitchFamily="2" charset="0"/>
              </a:rPr>
              <a:t>to explore </a:t>
            </a:r>
            <a:r>
              <a:rPr lang="en-US" dirty="0" smtClean="0">
                <a:latin typeface="Interstate-Regular" panose="02000603020000020004" pitchFamily="2" charset="0"/>
              </a:rPr>
              <a:t>weaknesses </a:t>
            </a:r>
            <a:r>
              <a:rPr lang="en-US" dirty="0">
                <a:latin typeface="Interstate-Regular" panose="02000603020000020004" pitchFamily="2" charset="0"/>
              </a:rPr>
              <a:t>in </a:t>
            </a:r>
            <a:r>
              <a:rPr lang="en-US" dirty="0" smtClean="0">
                <a:latin typeface="Interstate-Regular" panose="02000603020000020004" pitchFamily="2" charset="0"/>
              </a:rPr>
              <a:t>opponent’s </a:t>
            </a:r>
            <a:r>
              <a:rPr lang="en-US" dirty="0">
                <a:latin typeface="Interstate-Regular" panose="02000603020000020004" pitchFamily="2" charset="0"/>
              </a:rPr>
              <a:t>case, test </a:t>
            </a:r>
            <a:r>
              <a:rPr lang="en-US" dirty="0" smtClean="0">
                <a:latin typeface="Interstate-Regular" panose="02000603020000020004" pitchFamily="2" charset="0"/>
              </a:rPr>
              <a:t>witness’s </a:t>
            </a:r>
            <a:r>
              <a:rPr lang="en-US" dirty="0">
                <a:latin typeface="Interstate-Regular" panose="02000603020000020004" pitchFamily="2" charset="0"/>
              </a:rPr>
              <a:t>credibility and </a:t>
            </a:r>
            <a:r>
              <a:rPr lang="en-US" dirty="0" smtClean="0">
                <a:latin typeface="Interstate-Regular" panose="02000603020000020004" pitchFamily="2" charset="0"/>
              </a:rPr>
              <a:t>establish facts supporting </a:t>
            </a:r>
            <a:r>
              <a:rPr lang="en-US" dirty="0">
                <a:latin typeface="Interstate-Regular" panose="02000603020000020004" pitchFamily="2" charset="0"/>
              </a:rPr>
              <a:t>the cross-examiner’s </a:t>
            </a:r>
            <a:r>
              <a:rPr lang="en-US" dirty="0" smtClean="0">
                <a:latin typeface="Interstate-Regular" panose="02000603020000020004" pitchFamily="2" charset="0"/>
              </a:rPr>
              <a:t>case  </a:t>
            </a:r>
          </a:p>
          <a:p>
            <a:pPr marL="457200" lvl="1" indent="0">
              <a:buNone/>
            </a:pPr>
            <a:endParaRPr lang="en-US" dirty="0" smtClean="0">
              <a:latin typeface="Interstate-Regular" panose="02000603020000020004" pitchFamily="2" charset="0"/>
            </a:endParaRPr>
          </a:p>
          <a:p>
            <a:pPr lvl="1"/>
            <a:r>
              <a:rPr lang="en-US" dirty="0" smtClean="0">
                <a:latin typeface="Interstate-Regular" panose="02000603020000020004" pitchFamily="2" charset="0"/>
              </a:rPr>
              <a:t>Scope </a:t>
            </a:r>
            <a:r>
              <a:rPr lang="en-US" dirty="0">
                <a:latin typeface="Interstate-Regular" panose="02000603020000020004" pitchFamily="2" charset="0"/>
              </a:rPr>
              <a:t>of Crosses:</a:t>
            </a:r>
          </a:p>
          <a:p>
            <a:pPr lvl="3">
              <a:buFont typeface="Wingdings" charset="2"/>
              <a:buChar char="ü"/>
            </a:pPr>
            <a:r>
              <a:rPr lang="en-US" sz="2400" dirty="0" smtClean="0">
                <a:latin typeface="Interstate-Regular" panose="02000603020000020004" pitchFamily="2" charset="0"/>
              </a:rPr>
              <a:t>Crosses </a:t>
            </a:r>
            <a:r>
              <a:rPr lang="en-US" sz="2400" dirty="0">
                <a:latin typeface="Interstate-Regular" panose="02000603020000020004" pitchFamily="2" charset="0"/>
              </a:rPr>
              <a:t>must call for answers based on information in the witness’s own </a:t>
            </a:r>
            <a:r>
              <a:rPr lang="en-US" sz="2400" dirty="0" smtClean="0">
                <a:latin typeface="Interstate-Regular" panose="02000603020000020004" pitchFamily="2" charset="0"/>
              </a:rPr>
              <a:t>statement  </a:t>
            </a:r>
          </a:p>
          <a:p>
            <a:pPr lvl="3">
              <a:buFont typeface="Wingdings" charset="2"/>
              <a:buChar char="ü"/>
            </a:pPr>
            <a:r>
              <a:rPr lang="en-US" sz="2400" dirty="0" smtClean="0">
                <a:latin typeface="Interstate-Regular" panose="02000603020000020004" pitchFamily="2" charset="0"/>
              </a:rPr>
              <a:t>Mock trial crosses are not limited to issues raised during direct</a:t>
            </a:r>
            <a:endParaRPr lang="en-US" sz="2400" dirty="0">
              <a:latin typeface="Interstate-Regular" panose="02000603020000020004" pitchFamily="2" charset="0"/>
            </a:endParaRPr>
          </a:p>
          <a:p>
            <a:pPr marL="0" indent="0">
              <a:buNone/>
            </a:pPr>
            <a:endParaRPr lang="en-US" dirty="0"/>
          </a:p>
        </p:txBody>
      </p:sp>
    </p:spTree>
    <p:extLst>
      <p:ext uri="{BB962C8B-B14F-4D97-AF65-F5344CB8AC3E}">
        <p14:creationId xmlns:p14="http://schemas.microsoft.com/office/powerpoint/2010/main" val="36293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latin typeface="Interstate-Regular" panose="02000603020000020004" pitchFamily="2" charset="0"/>
              </a:rPr>
              <a:t>Write Cross Examinations</a:t>
            </a:r>
            <a:r>
              <a:rPr lang="en-US" sz="3600" dirty="0" smtClean="0">
                <a:solidFill>
                  <a:schemeClr val="tx1"/>
                </a:solidFill>
                <a:effectLst/>
                <a:latin typeface="Interstate-Regular" panose="02000603020000020004" pitchFamily="2" charset="0"/>
              </a:rPr>
              <a:t>—</a:t>
            </a:r>
            <a:br>
              <a:rPr lang="en-US" sz="3600" dirty="0" smtClean="0">
                <a:solidFill>
                  <a:schemeClr val="tx1"/>
                </a:solidFill>
                <a:effectLst/>
                <a:latin typeface="Interstate-Regular" panose="02000603020000020004" pitchFamily="2" charset="0"/>
              </a:rPr>
            </a:br>
            <a:r>
              <a:rPr lang="en-US" sz="3600" i="1" dirty="0" smtClean="0">
                <a:solidFill>
                  <a:schemeClr val="tx1"/>
                </a:solidFill>
                <a:effectLst/>
                <a:latin typeface="Interstate-Regular" panose="02000603020000020004" pitchFamily="2" charset="0"/>
              </a:rPr>
              <a:t>Time Constraints</a:t>
            </a:r>
            <a:endParaRPr lang="en-US" sz="3600" i="1" dirty="0">
              <a:solidFill>
                <a:schemeClr val="tx1"/>
              </a:solidFill>
              <a:effectLst/>
              <a:latin typeface="Interstate-Regular" panose="02000603020000020004" pitchFamily="2" charset="0"/>
            </a:endParaRPr>
          </a:p>
        </p:txBody>
      </p:sp>
      <p:sp>
        <p:nvSpPr>
          <p:cNvPr id="3" name="Content Placeholder 2"/>
          <p:cNvSpPr>
            <a:spLocks noGrp="1"/>
          </p:cNvSpPr>
          <p:nvPr>
            <p:ph idx="1"/>
          </p:nvPr>
        </p:nvSpPr>
        <p:spPr>
          <a:xfrm>
            <a:off x="152400" y="1600200"/>
            <a:ext cx="85344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10 minutes total, or an average of 2 ½ minutes each </a:t>
            </a:r>
          </a:p>
          <a:p>
            <a:pPr lvl="4">
              <a:buFont typeface="Wingdings" charset="2"/>
              <a:buChar char="ü"/>
            </a:pPr>
            <a:r>
              <a:rPr lang="en-US" sz="2400" dirty="0" smtClean="0">
                <a:latin typeface="Interstate-Regular" panose="02000603020000020004" pitchFamily="2" charset="0"/>
              </a:rPr>
              <a:t>Typically, ask between 10 and 25 questions</a:t>
            </a:r>
          </a:p>
          <a:p>
            <a:pPr lvl="4">
              <a:buFont typeface="Wingdings" charset="2"/>
              <a:buChar char="ü"/>
            </a:pPr>
            <a:r>
              <a:rPr lang="en-US" sz="2400" dirty="0" smtClean="0">
                <a:latin typeface="Interstate-Regular" panose="02000603020000020004" pitchFamily="2" charset="0"/>
              </a:rPr>
              <a:t>Typically, the cross of the defendant is the longest</a:t>
            </a:r>
          </a:p>
          <a:p>
            <a:pPr lvl="1"/>
            <a:r>
              <a:rPr lang="en-US" dirty="0" smtClean="0">
                <a:latin typeface="Interstate-Regular" panose="02000603020000020004" pitchFamily="2" charset="0"/>
              </a:rPr>
              <a:t>Allow extra time for non-responsive witnesses, and for expert witnesses who have leeway to explain answers </a:t>
            </a:r>
          </a:p>
          <a:p>
            <a:endParaRPr lang="en-US" dirty="0"/>
          </a:p>
        </p:txBody>
      </p:sp>
    </p:spTree>
    <p:extLst>
      <p:ext uri="{BB962C8B-B14F-4D97-AF65-F5344CB8AC3E}">
        <p14:creationId xmlns:p14="http://schemas.microsoft.com/office/powerpoint/2010/main" val="269599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4" y="304800"/>
            <a:ext cx="8991600" cy="1143000"/>
          </a:xfrm>
        </p:spPr>
        <p:txBody>
          <a:bodyPr>
            <a:normAutofit fontScale="90000"/>
          </a:bodyPr>
          <a:lstStyle/>
          <a:p>
            <a:r>
              <a:rPr lang="en-US" sz="4000" b="1" dirty="0" smtClean="0">
                <a:solidFill>
                  <a:schemeClr val="tx1"/>
                </a:solidFill>
                <a:latin typeface="Interstate-Regular" panose="02000603020000020004" pitchFamily="2" charset="0"/>
              </a:rPr>
              <a:t>Write Cross Examinations</a:t>
            </a:r>
            <a:r>
              <a:rPr lang="en-US" sz="4000" dirty="0" smtClean="0">
                <a:solidFill>
                  <a:schemeClr val="tx1"/>
                </a:solidFill>
                <a:latin typeface="Interstate-Regular" panose="02000603020000020004" pitchFamily="2" charset="0"/>
              </a:rPr>
              <a:t>—</a:t>
            </a:r>
            <a:br>
              <a:rPr lang="en-US" sz="4000" dirty="0" smtClean="0">
                <a:solidFill>
                  <a:schemeClr val="tx1"/>
                </a:solidFill>
                <a:latin typeface="Interstate-Regular" panose="02000603020000020004" pitchFamily="2" charset="0"/>
              </a:rPr>
            </a:br>
            <a:r>
              <a:rPr lang="en-US" sz="4000" dirty="0" smtClean="0">
                <a:solidFill>
                  <a:schemeClr val="tx1"/>
                </a:solidFill>
                <a:effectLst/>
                <a:latin typeface="Interstate-Regular" panose="02000603020000020004" pitchFamily="2" charset="0"/>
              </a:rPr>
              <a:t>Scoring</a:t>
            </a:r>
            <a:r>
              <a:rPr lang="en-US" sz="4000" dirty="0" smtClean="0">
                <a:solidFill>
                  <a:schemeClr val="tx1"/>
                </a:solidFill>
                <a:latin typeface="Interstate-Regular" panose="02000603020000020004" pitchFamily="2" charset="0"/>
              </a:rPr>
              <a:t> Tips</a:t>
            </a:r>
            <a:r>
              <a:rPr lang="en-US" i="1" dirty="0" smtClean="0"/>
              <a:t/>
            </a:r>
            <a:br>
              <a:rPr lang="en-US" i="1" dirty="0" smtClean="0"/>
            </a:br>
            <a:endParaRPr lang="en-US" i="1" dirty="0"/>
          </a:p>
        </p:txBody>
      </p:sp>
      <p:sp>
        <p:nvSpPr>
          <p:cNvPr id="3" name="Content Placeholder 2"/>
          <p:cNvSpPr>
            <a:spLocks noGrp="1"/>
          </p:cNvSpPr>
          <p:nvPr>
            <p:ph idx="1"/>
          </p:nvPr>
        </p:nvSpPr>
        <p:spPr>
          <a:xfrm>
            <a:off x="76200" y="1600200"/>
            <a:ext cx="8229600" cy="4708525"/>
          </a:xfrm>
        </p:spPr>
        <p:txBody>
          <a:bodyPr/>
          <a:lstStyle/>
          <a:p>
            <a:pPr marL="457200" lvl="1" indent="0">
              <a:buNone/>
            </a:pPr>
            <a:endParaRPr lang="en-US" dirty="0"/>
          </a:p>
          <a:p>
            <a:pPr lvl="1"/>
            <a:r>
              <a:rPr lang="en-US" dirty="0" smtClean="0">
                <a:latin typeface="Interstate-Regular" panose="02000603020000020004" pitchFamily="2" charset="0"/>
              </a:rPr>
              <a:t>Use leading questions designed to get a yes or no answer</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Make 3 or 4 points and sit down!</a:t>
            </a:r>
          </a:p>
          <a:p>
            <a:pPr marL="342900" lvl="2" indent="-342900"/>
            <a:endParaRPr lang="en-US" dirty="0"/>
          </a:p>
          <a:p>
            <a:pPr marL="0" lvl="2" indent="0">
              <a:buNone/>
            </a:pPr>
            <a:endParaRPr lang="en-US" dirty="0"/>
          </a:p>
          <a:p>
            <a:pPr marL="342900" lvl="2" indent="-342900"/>
            <a:endParaRPr lang="en-US" dirty="0" smtClean="0"/>
          </a:p>
          <a:p>
            <a:pPr marL="0" indent="0">
              <a:buNone/>
            </a:pPr>
            <a:endParaRPr lang="en-US" dirty="0" smtClean="0"/>
          </a:p>
        </p:txBody>
      </p:sp>
    </p:spTree>
    <p:extLst>
      <p:ext uri="{BB962C8B-B14F-4D97-AF65-F5344CB8AC3E}">
        <p14:creationId xmlns:p14="http://schemas.microsoft.com/office/powerpoint/2010/main" val="24934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3600" b="1" dirty="0" smtClean="0">
                <a:latin typeface="Interstate-Regular" panose="02000603020000020004" pitchFamily="2" charset="0"/>
              </a:rPr>
              <a:t>Write Re-direct Examinations </a:t>
            </a:r>
            <a:r>
              <a:rPr lang="en-US" sz="4400" b="1" dirty="0" smtClean="0"/>
              <a:t/>
            </a:r>
            <a:br>
              <a:rPr lang="en-US" sz="4400" b="1" dirty="0" smtClean="0"/>
            </a:br>
            <a:endParaRPr lang="en-US" sz="4400" b="1" dirty="0"/>
          </a:p>
        </p:txBody>
      </p:sp>
      <p:sp>
        <p:nvSpPr>
          <p:cNvPr id="3" name="Content Placeholder 2"/>
          <p:cNvSpPr>
            <a:spLocks noGrp="1"/>
          </p:cNvSpPr>
          <p:nvPr>
            <p:ph idx="1"/>
          </p:nvPr>
        </p:nvSpPr>
        <p:spPr>
          <a:xfrm>
            <a:off x="304800" y="1066800"/>
            <a:ext cx="8229600" cy="4708525"/>
          </a:xfrm>
        </p:spPr>
        <p:txBody>
          <a:bodyPr>
            <a:normAutofit/>
          </a:bodyPr>
          <a:lstStyle/>
          <a:p>
            <a:pPr marL="457200" lvl="1" indent="0">
              <a:buNone/>
            </a:pPr>
            <a:endParaRPr lang="en-US" dirty="0"/>
          </a:p>
          <a:p>
            <a:pPr lvl="1"/>
            <a:r>
              <a:rPr lang="en-US" dirty="0">
                <a:latin typeface="Interstate-Regular" panose="02000603020000020004" pitchFamily="2" charset="0"/>
              </a:rPr>
              <a:t>T</a:t>
            </a:r>
            <a:r>
              <a:rPr lang="en-US" dirty="0" smtClean="0">
                <a:latin typeface="Interstate-Regular" panose="02000603020000020004" pitchFamily="2" charset="0"/>
              </a:rPr>
              <a:t>he purpose of redirects is to clarify or explain bad or confusing cross testimony</a:t>
            </a:r>
          </a:p>
          <a:p>
            <a:pPr marL="457200" lvl="1" indent="0">
              <a:buNone/>
            </a:pPr>
            <a:endParaRPr lang="en-US" dirty="0">
              <a:latin typeface="Interstate-Regular" panose="02000603020000020004" pitchFamily="2" charset="0"/>
            </a:endParaRPr>
          </a:p>
          <a:p>
            <a:pPr lvl="1"/>
            <a:r>
              <a:rPr lang="en-US" i="1" dirty="0" smtClean="0">
                <a:latin typeface="Interstate-Regular" panose="02000603020000020004" pitchFamily="2" charset="0"/>
              </a:rPr>
              <a:t>Suggestion</a:t>
            </a:r>
            <a:r>
              <a:rPr lang="en-US" dirty="0" smtClean="0">
                <a:latin typeface="Interstate-Regular" panose="02000603020000020004" pitchFamily="2" charset="0"/>
              </a:rPr>
              <a:t>:  Write 3 </a:t>
            </a:r>
            <a:r>
              <a:rPr lang="en-US" dirty="0">
                <a:latin typeface="Interstate-Regular" panose="02000603020000020004" pitchFamily="2" charset="0"/>
              </a:rPr>
              <a:t>or 4 re-direct questions for possible use during the </a:t>
            </a:r>
            <a:r>
              <a:rPr lang="en-US" dirty="0" smtClean="0">
                <a:latin typeface="Interstate-Regular" panose="02000603020000020004" pitchFamily="2" charset="0"/>
              </a:rPr>
              <a:t>trial</a:t>
            </a:r>
          </a:p>
          <a:p>
            <a:pPr lvl="1"/>
            <a:endParaRPr lang="en-US" dirty="0">
              <a:latin typeface="Interstate-Regular" panose="02000603020000020004" pitchFamily="2" charset="0"/>
            </a:endParaRPr>
          </a:p>
          <a:p>
            <a:pPr lvl="1"/>
            <a:r>
              <a:rPr lang="en-US" i="1" dirty="0" smtClean="0">
                <a:latin typeface="Interstate-Regular" panose="02000603020000020004" pitchFamily="2" charset="0"/>
              </a:rPr>
              <a:t>Remember</a:t>
            </a:r>
            <a:r>
              <a:rPr lang="en-US" dirty="0">
                <a:latin typeface="Interstate-Regular" panose="02000603020000020004" pitchFamily="2" charset="0"/>
              </a:rPr>
              <a:t>:  Redirects are limited in scope to what is raised on cross </a:t>
            </a:r>
            <a:r>
              <a:rPr lang="en-US" dirty="0" smtClean="0">
                <a:latin typeface="Interstate-Regular" panose="02000603020000020004" pitchFamily="2" charset="0"/>
              </a:rPr>
              <a:t>examination</a:t>
            </a:r>
            <a:endParaRPr lang="en-US" dirty="0">
              <a:latin typeface="Interstate-Regular" panose="02000603020000020004" pitchFamily="2" charset="0"/>
            </a:endParaRPr>
          </a:p>
          <a:p>
            <a:endParaRPr lang="en-US" dirty="0"/>
          </a:p>
        </p:txBody>
      </p:sp>
    </p:spTree>
    <p:extLst>
      <p:ext uri="{BB962C8B-B14F-4D97-AF65-F5344CB8AC3E}">
        <p14:creationId xmlns:p14="http://schemas.microsoft.com/office/powerpoint/2010/main" val="17451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457200" rtl="0">
              <a:spcBef>
                <a:spcPct val="0"/>
              </a:spcBef>
            </a:pPr>
            <a:r>
              <a:rPr lang="en-US" sz="4400" b="1" dirty="0" smtClean="0"/>
              <a:t>Write Opening Statements</a:t>
            </a:r>
            <a:r>
              <a:rPr lang="en-US" dirty="0" smtClean="0"/>
              <a:t>:  </a:t>
            </a:r>
            <a:br>
              <a:rPr lang="en-US" dirty="0" smtClean="0"/>
            </a:br>
            <a:endParaRPr lang="en-US" dirty="0"/>
          </a:p>
        </p:txBody>
      </p:sp>
      <p:sp>
        <p:nvSpPr>
          <p:cNvPr id="3" name="Content Placeholder 2"/>
          <p:cNvSpPr>
            <a:spLocks noGrp="1"/>
          </p:cNvSpPr>
          <p:nvPr>
            <p:ph idx="1"/>
          </p:nvPr>
        </p:nvSpPr>
        <p:spPr>
          <a:xfrm>
            <a:off x="152400" y="1371600"/>
            <a:ext cx="8229600" cy="4708525"/>
          </a:xfrm>
        </p:spPr>
        <p:txBody>
          <a:bodyPr>
            <a:normAutofit lnSpcReduction="10000"/>
          </a:bodyPr>
          <a:lstStyle/>
          <a:p>
            <a:pPr marL="457200" lvl="1" indent="0">
              <a:buNone/>
            </a:pPr>
            <a:endParaRPr lang="en-US" dirty="0"/>
          </a:p>
          <a:p>
            <a:pPr lvl="1"/>
            <a:r>
              <a:rPr lang="en-US" dirty="0" smtClean="0">
                <a:latin typeface="Interstate-Regular" panose="02000603020000020004" pitchFamily="2" charset="0"/>
              </a:rPr>
              <a:t>Typically 3 </a:t>
            </a:r>
            <a:r>
              <a:rPr lang="en-US" dirty="0">
                <a:latin typeface="Interstate-Regular" panose="02000603020000020004" pitchFamily="2" charset="0"/>
              </a:rPr>
              <a:t>to 4 minutes </a:t>
            </a:r>
            <a:r>
              <a:rPr lang="en-US" dirty="0" smtClean="0">
                <a:latin typeface="Interstate-Regular" panose="02000603020000020004" pitchFamily="2" charset="0"/>
              </a:rPr>
              <a:t>long</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The </a:t>
            </a:r>
            <a:r>
              <a:rPr lang="en-US" dirty="0">
                <a:latin typeface="Interstate-Regular" panose="02000603020000020004" pitchFamily="2" charset="0"/>
              </a:rPr>
              <a:t>opening is a short, concise statement of the case, not an argument!  Use terms like—</a:t>
            </a:r>
          </a:p>
          <a:p>
            <a:pPr lvl="4">
              <a:buFont typeface="Wingdings" charset="2"/>
              <a:buChar char="ü"/>
            </a:pPr>
            <a:r>
              <a:rPr lang="en-US" sz="2400" dirty="0">
                <a:latin typeface="Interstate-Regular" panose="02000603020000020004" pitchFamily="2" charset="0"/>
              </a:rPr>
              <a:t>The evidence will show</a:t>
            </a:r>
          </a:p>
          <a:p>
            <a:pPr lvl="4">
              <a:buFont typeface="Wingdings" charset="2"/>
              <a:buChar char="ü"/>
            </a:pPr>
            <a:r>
              <a:rPr lang="en-US" sz="2400" dirty="0">
                <a:latin typeface="Interstate-Regular" panose="02000603020000020004" pitchFamily="2" charset="0"/>
              </a:rPr>
              <a:t>You will hear</a:t>
            </a:r>
          </a:p>
          <a:p>
            <a:pPr lvl="4">
              <a:buFont typeface="Wingdings" charset="2"/>
              <a:buChar char="ü"/>
            </a:pPr>
            <a:r>
              <a:rPr lang="en-US" sz="2400" dirty="0">
                <a:latin typeface="Interstate-Regular" panose="02000603020000020004" pitchFamily="2" charset="0"/>
              </a:rPr>
              <a:t>You will learn</a:t>
            </a:r>
          </a:p>
          <a:p>
            <a:pPr lvl="4">
              <a:buFont typeface="Wingdings" charset="2"/>
              <a:buChar char="ü"/>
            </a:pPr>
            <a:r>
              <a:rPr lang="en-US" sz="2400" dirty="0">
                <a:latin typeface="Interstate-Regular" panose="02000603020000020004" pitchFamily="2" charset="0"/>
              </a:rPr>
              <a:t>You will find</a:t>
            </a:r>
          </a:p>
          <a:p>
            <a:pPr lvl="4">
              <a:buFont typeface="Wingdings" charset="2"/>
              <a:buChar char="ü"/>
            </a:pPr>
            <a:r>
              <a:rPr lang="en-US" sz="2400" dirty="0">
                <a:latin typeface="Interstate-Regular" panose="02000603020000020004" pitchFamily="2" charset="0"/>
              </a:rPr>
              <a:t>____ witness will testify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1918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Write Opening Statements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Structure</a:t>
            </a:r>
            <a:endParaRPr lang="en-US" sz="3600" i="1" dirty="0">
              <a:solidFill>
                <a:schemeClr val="tx1"/>
              </a:solidFill>
              <a:effectLst/>
            </a:endParaRPr>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dirty="0"/>
          </a:p>
          <a:p>
            <a:pPr lvl="1"/>
            <a:r>
              <a:rPr lang="en-US" dirty="0" smtClean="0">
                <a:latin typeface="Interstate-Regular" panose="02000603020000020004" pitchFamily="2" charset="0"/>
              </a:rPr>
              <a:t>Prosecution Opening Structure:</a:t>
            </a:r>
          </a:p>
          <a:p>
            <a:pPr lvl="3">
              <a:buFont typeface="Wingdings" charset="2"/>
              <a:buChar char="ü"/>
            </a:pPr>
            <a:r>
              <a:rPr lang="en-US" sz="2400" dirty="0" smtClean="0">
                <a:latin typeface="Interstate-Regular" panose="02000603020000020004" pitchFamily="2" charset="0"/>
              </a:rPr>
              <a:t>Explain what you intend to prove and how you will prove it</a:t>
            </a:r>
          </a:p>
          <a:p>
            <a:pPr lvl="3">
              <a:buFont typeface="Wingdings" charset="2"/>
              <a:buChar char="ü"/>
            </a:pPr>
            <a:r>
              <a:rPr lang="en-US" sz="2400" dirty="0" smtClean="0">
                <a:latin typeface="Interstate-Regular" panose="02000603020000020004" pitchFamily="2" charset="0"/>
              </a:rPr>
              <a:t>Present events in an orderly sequence</a:t>
            </a:r>
          </a:p>
          <a:p>
            <a:pPr lvl="3">
              <a:buFont typeface="Wingdings" charset="2"/>
              <a:buChar char="ü"/>
            </a:pPr>
            <a:r>
              <a:rPr lang="en-US" sz="2400" dirty="0" smtClean="0">
                <a:latin typeface="Interstate-Regular" panose="02000603020000020004" pitchFamily="2" charset="0"/>
              </a:rPr>
              <a:t>Suggest motive, describe opportunity</a:t>
            </a:r>
          </a:p>
          <a:p>
            <a:pPr lvl="3">
              <a:buFont typeface="Wingdings" charset="2"/>
              <a:buChar char="ü"/>
            </a:pPr>
            <a:r>
              <a:rPr lang="en-US" sz="2400" i="1" dirty="0" smtClean="0">
                <a:latin typeface="Interstate-Regular" panose="02000603020000020004" pitchFamily="2" charset="0"/>
              </a:rPr>
              <a:t>Tell </a:t>
            </a:r>
            <a:r>
              <a:rPr lang="en-US" sz="2400" i="1" dirty="0">
                <a:latin typeface="Interstate-Regular" panose="02000603020000020004" pitchFamily="2" charset="0"/>
              </a:rPr>
              <a:t>your story</a:t>
            </a:r>
            <a:r>
              <a:rPr lang="en-US" sz="2400" i="1" dirty="0" smtClean="0">
                <a:latin typeface="Interstate-Regular" panose="02000603020000020004" pitchFamily="2" charset="0"/>
              </a:rPr>
              <a:t>!</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Defense Opening Structure:</a:t>
            </a:r>
          </a:p>
          <a:p>
            <a:pPr lvl="3">
              <a:buFont typeface="Wingdings" charset="2"/>
              <a:buChar char="ü"/>
            </a:pPr>
            <a:r>
              <a:rPr lang="en-US" sz="2400" dirty="0" smtClean="0">
                <a:latin typeface="Interstate-Regular" panose="02000603020000020004" pitchFamily="2" charset="0"/>
              </a:rPr>
              <a:t>Remember—You do not have the burden of proof!</a:t>
            </a:r>
          </a:p>
          <a:p>
            <a:pPr lvl="3">
              <a:buFont typeface="Wingdings" charset="2"/>
              <a:buChar char="ü"/>
            </a:pPr>
            <a:r>
              <a:rPr lang="en-US" sz="2400" dirty="0" smtClean="0">
                <a:latin typeface="Interstate-Regular" panose="02000603020000020004" pitchFamily="2" charset="0"/>
              </a:rPr>
              <a:t>The purpose is to explain the weaknesses in the prosecution’s case, and why there will be reasonable doubt</a:t>
            </a:r>
          </a:p>
          <a:p>
            <a:endParaRPr lang="en-US" dirty="0"/>
          </a:p>
        </p:txBody>
      </p:sp>
    </p:spTree>
    <p:extLst>
      <p:ext uri="{BB962C8B-B14F-4D97-AF65-F5344CB8AC3E}">
        <p14:creationId xmlns:p14="http://schemas.microsoft.com/office/powerpoint/2010/main" val="3320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solidFill>
                  <a:schemeClr val="tx1"/>
                </a:solidFill>
                <a:effectLst/>
              </a:rPr>
              <a:t>Write Opening Statements—</a:t>
            </a:r>
            <a:br>
              <a:rPr lang="en-US" sz="3600" b="1" dirty="0" smtClean="0">
                <a:solidFill>
                  <a:schemeClr val="tx1"/>
                </a:solidFill>
                <a:effectLst/>
              </a:rPr>
            </a:br>
            <a:r>
              <a:rPr lang="en-US" sz="3600" i="1" dirty="0" smtClean="0">
                <a:solidFill>
                  <a:schemeClr val="tx1"/>
                </a:solidFill>
                <a:effectLst/>
              </a:rPr>
              <a:t>Scoring Tips</a:t>
            </a:r>
            <a:endParaRPr lang="en-US" sz="3600" i="1" dirty="0">
              <a:solidFill>
                <a:schemeClr val="tx1"/>
              </a:solidFill>
              <a:effectLst/>
            </a:endParaRPr>
          </a:p>
        </p:txBody>
      </p:sp>
      <p:sp>
        <p:nvSpPr>
          <p:cNvPr id="3" name="Content Placeholder 2"/>
          <p:cNvSpPr>
            <a:spLocks noGrp="1"/>
          </p:cNvSpPr>
          <p:nvPr>
            <p:ph idx="1"/>
          </p:nvPr>
        </p:nvSpPr>
        <p:spPr>
          <a:xfrm>
            <a:off x="31124" y="1447800"/>
            <a:ext cx="8884276" cy="5181600"/>
          </a:xfrm>
        </p:spPr>
        <p:txBody>
          <a:bodyPr>
            <a:normAutofit fontScale="92500" lnSpcReduction="10000"/>
          </a:bodyPr>
          <a:lstStyle/>
          <a:p>
            <a:pPr marL="457200" lvl="1" indent="0">
              <a:buNone/>
            </a:pPr>
            <a:endParaRPr lang="en-US" dirty="0"/>
          </a:p>
          <a:p>
            <a:pPr lvl="1"/>
            <a:r>
              <a:rPr lang="en-US" sz="2200" dirty="0" smtClean="0">
                <a:latin typeface="Interstate-Regular" panose="02000603020000020004" pitchFamily="2" charset="0"/>
              </a:rPr>
              <a:t>Mention the name of each witness you will be calling and provide some insight (even if very brief) into what that witness will be testifying about</a:t>
            </a:r>
          </a:p>
          <a:p>
            <a:pPr lvl="1"/>
            <a:r>
              <a:rPr lang="en-US" sz="2200" dirty="0" smtClean="0">
                <a:latin typeface="Interstate-Regular" panose="02000603020000020004" pitchFamily="2" charset="0"/>
              </a:rPr>
              <a:t> Use a </a:t>
            </a:r>
            <a:r>
              <a:rPr lang="en-US" sz="2200" dirty="0" smtClean="0">
                <a:latin typeface="Interstate-Regular" panose="02000603020000020004" pitchFamily="2" charset="0"/>
              </a:rPr>
              <a:t>Theme. Examples</a:t>
            </a:r>
            <a:r>
              <a:rPr lang="en-US" sz="2200" dirty="0" smtClean="0">
                <a:latin typeface="Interstate-Regular" panose="02000603020000020004" pitchFamily="2" charset="0"/>
              </a:rPr>
              <a:t>:</a:t>
            </a:r>
          </a:p>
          <a:p>
            <a:pPr lvl="3">
              <a:buFont typeface="Wingdings" charset="2"/>
              <a:buChar char="ü"/>
            </a:pPr>
            <a:r>
              <a:rPr lang="en-US" sz="2200" dirty="0" smtClean="0">
                <a:latin typeface="Interstate-Regular" panose="02000603020000020004" pitchFamily="2" charset="0"/>
              </a:rPr>
              <a:t>Prosecution:</a:t>
            </a:r>
          </a:p>
          <a:p>
            <a:pPr lvl="4">
              <a:buFont typeface="Arial"/>
              <a:buChar char="•"/>
            </a:pPr>
            <a:r>
              <a:rPr lang="en-US" sz="2200" dirty="0" smtClean="0">
                <a:latin typeface="Interstate-Regular" panose="02000603020000020004" pitchFamily="2" charset="0"/>
              </a:rPr>
              <a:t>This case is about a defendant who couldn’t control his anger</a:t>
            </a:r>
          </a:p>
          <a:p>
            <a:pPr lvl="4">
              <a:buFont typeface="Arial"/>
              <a:buChar char="•"/>
            </a:pPr>
            <a:r>
              <a:rPr lang="en-US" sz="2200" dirty="0" smtClean="0">
                <a:latin typeface="Interstate-Regular" panose="02000603020000020004" pitchFamily="2" charset="0"/>
              </a:rPr>
              <a:t>The defendant’s greed got the better of him</a:t>
            </a:r>
          </a:p>
          <a:p>
            <a:pPr lvl="4">
              <a:buFont typeface="Arial"/>
              <a:buChar char="•"/>
            </a:pPr>
            <a:r>
              <a:rPr lang="en-US" sz="2200" dirty="0" smtClean="0">
                <a:latin typeface="Interstate-Regular" panose="02000603020000020004" pitchFamily="2" charset="0"/>
              </a:rPr>
              <a:t>This case is about </a:t>
            </a:r>
            <a:r>
              <a:rPr lang="en-US" sz="2200" dirty="0">
                <a:latin typeface="Interstate-Regular" panose="02000603020000020004" pitchFamily="2" charset="0"/>
              </a:rPr>
              <a:t>a defendant who is pretending to be insane to avoid taking responsibility for his own actions</a:t>
            </a:r>
          </a:p>
          <a:p>
            <a:pPr lvl="3">
              <a:buFont typeface="Wingdings" charset="2"/>
              <a:buChar char="ü"/>
            </a:pPr>
            <a:r>
              <a:rPr lang="en-US" sz="2200" dirty="0" smtClean="0">
                <a:latin typeface="Interstate-Regular" panose="02000603020000020004" pitchFamily="2" charset="0"/>
              </a:rPr>
              <a:t>Defense:</a:t>
            </a:r>
          </a:p>
          <a:p>
            <a:pPr lvl="4">
              <a:buFont typeface="Arial"/>
              <a:buChar char="•"/>
            </a:pPr>
            <a:r>
              <a:rPr lang="en-US" sz="2200" dirty="0" smtClean="0">
                <a:latin typeface="Interstate-Regular" panose="02000603020000020004" pitchFamily="2" charset="0"/>
              </a:rPr>
              <a:t>The case is based on witnesses who could not see, and an investigator who did not look</a:t>
            </a:r>
          </a:p>
          <a:p>
            <a:pPr lvl="4">
              <a:buFont typeface="Arial"/>
              <a:buChar char="•"/>
            </a:pPr>
            <a:r>
              <a:rPr lang="en-US" sz="2200" dirty="0" smtClean="0">
                <a:latin typeface="Interstate-Regular" panose="02000603020000020004" pitchFamily="2" charset="0"/>
              </a:rPr>
              <a:t>This case </a:t>
            </a:r>
            <a:r>
              <a:rPr lang="en-US" sz="2200" dirty="0">
                <a:latin typeface="Interstate-Regular" panose="02000603020000020004" pitchFamily="2" charset="0"/>
              </a:rPr>
              <a:t>is about mistaken </a:t>
            </a:r>
            <a:r>
              <a:rPr lang="en-US" sz="2200" dirty="0" smtClean="0">
                <a:latin typeface="Interstate-Regular" panose="02000603020000020004" pitchFamily="2" charset="0"/>
              </a:rPr>
              <a:t>identity</a:t>
            </a:r>
          </a:p>
          <a:p>
            <a:pPr lvl="4">
              <a:buFont typeface="Arial"/>
              <a:buChar char="•"/>
            </a:pPr>
            <a:r>
              <a:rPr lang="en-US" sz="2200" dirty="0" smtClean="0">
                <a:latin typeface="Interstate-Regular" panose="02000603020000020004" pitchFamily="2" charset="0"/>
              </a:rPr>
              <a:t>This case </a:t>
            </a:r>
            <a:r>
              <a:rPr lang="en-US" sz="2200" dirty="0">
                <a:latin typeface="Interstate-Regular" panose="02000603020000020004" pitchFamily="2" charset="0"/>
              </a:rPr>
              <a:t>is about a student who acted out of self-defense</a:t>
            </a:r>
          </a:p>
          <a:p>
            <a:endParaRPr lang="en-US" dirty="0"/>
          </a:p>
        </p:txBody>
      </p:sp>
    </p:spTree>
    <p:extLst>
      <p:ext uri="{BB962C8B-B14F-4D97-AF65-F5344CB8AC3E}">
        <p14:creationId xmlns:p14="http://schemas.microsoft.com/office/powerpoint/2010/main" val="31821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Write Closing Arguments</a:t>
            </a:r>
            <a:endParaRPr lang="en-US" sz="3600" b="1" dirty="0">
              <a:solidFill>
                <a:schemeClr val="tx1"/>
              </a:solidFill>
              <a:effectLst/>
            </a:endParaRPr>
          </a:p>
        </p:txBody>
      </p:sp>
      <p:sp>
        <p:nvSpPr>
          <p:cNvPr id="3" name="Content Placeholder 2"/>
          <p:cNvSpPr>
            <a:spLocks noGrp="1"/>
          </p:cNvSpPr>
          <p:nvPr>
            <p:ph idx="1"/>
          </p:nvPr>
        </p:nvSpPr>
        <p:spPr/>
        <p:txBody>
          <a:bodyPr>
            <a:normAutofit/>
          </a:bodyPr>
          <a:lstStyle/>
          <a:p>
            <a:pPr marL="457200" lvl="1" indent="0">
              <a:buNone/>
            </a:pPr>
            <a:endParaRPr lang="en-US" dirty="0"/>
          </a:p>
          <a:p>
            <a:pPr lvl="1"/>
            <a:r>
              <a:rPr lang="en-US" dirty="0" smtClean="0">
                <a:latin typeface="Interstate-Regular" panose="02000603020000020004" pitchFamily="2" charset="0"/>
              </a:rPr>
              <a:t>Typically, </a:t>
            </a:r>
            <a:r>
              <a:rPr lang="en-US" dirty="0">
                <a:latin typeface="Interstate-Regular" panose="02000603020000020004" pitchFamily="2" charset="0"/>
              </a:rPr>
              <a:t>closings are </a:t>
            </a:r>
            <a:r>
              <a:rPr lang="en-US" dirty="0" smtClean="0">
                <a:latin typeface="Interstate-Regular" panose="02000603020000020004" pitchFamily="2" charset="0"/>
              </a:rPr>
              <a:t>5 1/2 </a:t>
            </a:r>
            <a:r>
              <a:rPr lang="en-US" dirty="0">
                <a:latin typeface="Interstate-Regular" panose="02000603020000020004" pitchFamily="2" charset="0"/>
              </a:rPr>
              <a:t>to 6 minutes long (depending on the </a:t>
            </a:r>
            <a:r>
              <a:rPr lang="en-US" dirty="0" smtClean="0">
                <a:latin typeface="Interstate-Regular" panose="02000603020000020004" pitchFamily="2" charset="0"/>
              </a:rPr>
              <a:t>Opening)</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Unlike </a:t>
            </a:r>
            <a:r>
              <a:rPr lang="en-US" dirty="0">
                <a:latin typeface="Interstate-Regular" panose="02000603020000020004" pitchFamily="2" charset="0"/>
              </a:rPr>
              <a:t>the opening, the closing is an argument!</a:t>
            </a:r>
          </a:p>
          <a:p>
            <a:pPr marL="0" indent="0">
              <a:buNone/>
            </a:pPr>
            <a:endParaRPr lang="en-US" dirty="0"/>
          </a:p>
        </p:txBody>
      </p:sp>
    </p:spTree>
    <p:extLst>
      <p:ext uri="{BB962C8B-B14F-4D97-AF65-F5344CB8AC3E}">
        <p14:creationId xmlns:p14="http://schemas.microsoft.com/office/powerpoint/2010/main" val="636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52400"/>
            <a:ext cx="9144000" cy="609600"/>
          </a:xfrm>
          <a:ln>
            <a:miter lim="800000"/>
            <a:headEnd/>
            <a:tailEnd/>
          </a:ln>
        </p:spPr>
        <p:txBody>
          <a:bodyPr wrap="square" lIns="91440" tIns="45720" rIns="91440" bIns="45720" numCol="1" anchor="t" anchorCtr="0" compatLnSpc="1">
            <a:prstTxWarp prst="textNoShape">
              <a:avLst/>
            </a:prstTxWarp>
            <a:normAutofit/>
          </a:bodyPr>
          <a:lstStyle/>
          <a:p>
            <a:pPr eaLnBrk="1" hangingPunct="1">
              <a:spcBef>
                <a:spcPct val="50000"/>
              </a:spcBef>
              <a:defRPr/>
            </a:pPr>
            <a:r>
              <a:rPr lang="en-US" sz="2800" i="1" dirty="0">
                <a:solidFill>
                  <a:schemeClr val="tx1"/>
                </a:solidFill>
                <a:latin typeface="Arial Black" panose="020B0A04020102020204" pitchFamily="34" charset="0"/>
                <a:ea typeface="+mn-ea"/>
                <a:cs typeface="Arial" charset="0"/>
              </a:rPr>
              <a:t>Field a Team </a:t>
            </a:r>
          </a:p>
        </p:txBody>
      </p:sp>
      <p:sp>
        <p:nvSpPr>
          <p:cNvPr id="87043" name="Rectangle 3"/>
          <p:cNvSpPr>
            <a:spLocks noGrp="1" noChangeArrowheads="1"/>
          </p:cNvSpPr>
          <p:nvPr>
            <p:ph idx="1"/>
          </p:nvPr>
        </p:nvSpPr>
        <p:spPr>
          <a:xfrm>
            <a:off x="107324" y="4038600"/>
            <a:ext cx="9067800" cy="1905000"/>
          </a:xfrm>
        </p:spPr>
        <p:txBody>
          <a:bodyPr/>
          <a:lstStyle/>
          <a:p>
            <a:pPr lvl="1"/>
            <a:r>
              <a:rPr lang="en-US" dirty="0">
                <a:latin typeface="Interstate-Regular" panose="02000603020000020004" pitchFamily="2" charset="0"/>
              </a:rPr>
              <a:t>A team must have at least 8, but no more than 25 members</a:t>
            </a:r>
          </a:p>
          <a:p>
            <a:pPr marL="457200" lvl="1" indent="0">
              <a:buNone/>
            </a:pPr>
            <a:endParaRPr lang="en-US" dirty="0">
              <a:latin typeface="Interstate-Regular" panose="02000603020000020004" pitchFamily="2" charset="0"/>
            </a:endParaRPr>
          </a:p>
          <a:p>
            <a:pPr lvl="1"/>
            <a:r>
              <a:rPr lang="en-US" dirty="0">
                <a:latin typeface="Interstate-Regular" panose="02000603020000020004" pitchFamily="2" charset="0"/>
              </a:rPr>
              <a:t>Some counties allow schools to field more than 1 team</a:t>
            </a:r>
          </a:p>
          <a:p>
            <a:pPr marL="457200" lvl="1" indent="0">
              <a:buNone/>
            </a:pPr>
            <a:endParaRPr lang="en-US" dirty="0">
              <a:latin typeface="Interstate-Regular" panose="02000603020000020004" pitchFamily="2" charset="0"/>
            </a:endParaRPr>
          </a:p>
        </p:txBody>
      </p:sp>
      <p:sp>
        <p:nvSpPr>
          <p:cNvPr id="9220" name="Text Box 4"/>
          <p:cNvSpPr txBox="1">
            <a:spLocks noChangeArrowheads="1"/>
          </p:cNvSpPr>
          <p:nvPr/>
        </p:nvSpPr>
        <p:spPr bwMode="auto">
          <a:xfrm>
            <a:off x="6019800" y="6415088"/>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1800" i="0">
                <a:latin typeface="Arial Black" pitchFamily="34" charset="0"/>
              </a:rPr>
              <a:t>www.crf-usa.org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50" t="17751" r="14750" b="1015"/>
          <a:stretch/>
        </p:blipFill>
        <p:spPr>
          <a:xfrm>
            <a:off x="2635876" y="914400"/>
            <a:ext cx="4114800" cy="2701117"/>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animEffect transition="in" filter="wipe(left)">
                                      <p:cBhvr>
                                        <p:cTn id="11"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rPr>
              <a:t>Write Closing Arguments</a:t>
            </a:r>
            <a:r>
              <a:rPr lang="en-US" sz="3600" dirty="0" smtClean="0">
                <a:effectLst/>
              </a:rPr>
              <a:t>—</a:t>
            </a:r>
            <a:br>
              <a:rPr lang="en-US" sz="3600" dirty="0" smtClean="0">
                <a:effectLst/>
              </a:rPr>
            </a:br>
            <a:r>
              <a:rPr lang="en-US" sz="3600" i="1" dirty="0" smtClean="0">
                <a:effectLst/>
              </a:rPr>
              <a:t>Structure</a:t>
            </a:r>
            <a:endParaRPr lang="en-US" sz="3600" i="1" dirty="0">
              <a:effectLst/>
            </a:endParaRPr>
          </a:p>
        </p:txBody>
      </p:sp>
      <p:sp>
        <p:nvSpPr>
          <p:cNvPr id="3" name="Content Placeholder 2"/>
          <p:cNvSpPr>
            <a:spLocks noGrp="1"/>
          </p:cNvSpPr>
          <p:nvPr>
            <p:ph idx="1"/>
          </p:nvPr>
        </p:nvSpPr>
        <p:spPr>
          <a:xfrm>
            <a:off x="228600" y="1524000"/>
            <a:ext cx="8534400" cy="5029200"/>
          </a:xfrm>
        </p:spPr>
        <p:txBody>
          <a:bodyPr>
            <a:normAutofit fontScale="92500" lnSpcReduction="10000"/>
          </a:bodyPr>
          <a:lstStyle/>
          <a:p>
            <a:pPr marL="457200" lvl="1" indent="0">
              <a:buNone/>
            </a:pPr>
            <a:endParaRPr lang="en-US" dirty="0"/>
          </a:p>
          <a:p>
            <a:pPr lvl="1"/>
            <a:r>
              <a:rPr lang="en-US" dirty="0" smtClean="0">
                <a:latin typeface="Interstate-Regular" panose="02000603020000020004" pitchFamily="2" charset="0"/>
              </a:rPr>
              <a:t>Prosecution Closing:</a:t>
            </a:r>
          </a:p>
          <a:p>
            <a:pPr lvl="3">
              <a:buFont typeface="Wingdings" charset="2"/>
              <a:buChar char="ü"/>
            </a:pPr>
            <a:r>
              <a:rPr lang="en-US" sz="2400" dirty="0" smtClean="0">
                <a:latin typeface="Interstate-Regular" panose="02000603020000020004" pitchFamily="2" charset="0"/>
              </a:rPr>
              <a:t>The Prosecution has the burden of proof</a:t>
            </a:r>
          </a:p>
          <a:p>
            <a:pPr lvl="3">
              <a:buFont typeface="Wingdings" charset="2"/>
              <a:buChar char="ü"/>
            </a:pPr>
            <a:r>
              <a:rPr lang="en-US" sz="2400" dirty="0" smtClean="0">
                <a:latin typeface="Interstate-Regular" panose="02000603020000020004" pitchFamily="2" charset="0"/>
              </a:rPr>
              <a:t>Walk through the charges and explain proof</a:t>
            </a:r>
          </a:p>
          <a:p>
            <a:pPr lvl="4">
              <a:buFont typeface="Arial"/>
              <a:buChar char="•"/>
            </a:pPr>
            <a:r>
              <a:rPr lang="en-US" sz="2400" dirty="0" smtClean="0">
                <a:latin typeface="Interstate-Regular" panose="02000603020000020004" pitchFamily="2" charset="0"/>
              </a:rPr>
              <a:t>Be specific! </a:t>
            </a:r>
          </a:p>
          <a:p>
            <a:pPr lvl="4">
              <a:buFont typeface="Arial"/>
              <a:buChar char="•"/>
            </a:pPr>
            <a:r>
              <a:rPr lang="en-US" sz="2400" dirty="0" smtClean="0">
                <a:latin typeface="Interstate-Regular" panose="02000603020000020004" pitchFamily="2" charset="0"/>
              </a:rPr>
              <a:t>Explain motive and opportunity</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Defense Closing:</a:t>
            </a:r>
          </a:p>
          <a:p>
            <a:pPr lvl="3">
              <a:buFont typeface="Wingdings" charset="2"/>
              <a:buChar char="ü"/>
            </a:pPr>
            <a:r>
              <a:rPr lang="en-US" sz="2400" dirty="0" smtClean="0">
                <a:latin typeface="Interstate-Regular" panose="02000603020000020004" pitchFamily="2" charset="0"/>
              </a:rPr>
              <a:t>No burden of proof!  </a:t>
            </a:r>
          </a:p>
          <a:p>
            <a:pPr lvl="3">
              <a:buFont typeface="Wingdings" charset="2"/>
              <a:buChar char="ü"/>
            </a:pPr>
            <a:r>
              <a:rPr lang="en-US" sz="2400" dirty="0" smtClean="0">
                <a:latin typeface="Interstate-Regular" panose="02000603020000020004" pitchFamily="2" charset="0"/>
              </a:rPr>
              <a:t>Walk through the charges and explain reasonable doubt</a:t>
            </a:r>
          </a:p>
          <a:p>
            <a:pPr lvl="4"/>
            <a:r>
              <a:rPr lang="en-US" sz="2400" dirty="0" smtClean="0">
                <a:latin typeface="Interstate-Regular" panose="02000603020000020004" pitchFamily="2" charset="0"/>
              </a:rPr>
              <a:t>Be specific! </a:t>
            </a:r>
          </a:p>
          <a:p>
            <a:pPr lvl="4"/>
            <a:r>
              <a:rPr lang="en-US" sz="2400" dirty="0" smtClean="0">
                <a:latin typeface="Interstate-Regular" panose="02000603020000020004" pitchFamily="2" charset="0"/>
              </a:rPr>
              <a:t>If applicable, discuss other reasonable suspects</a:t>
            </a:r>
          </a:p>
          <a:p>
            <a:endParaRPr lang="en-US" dirty="0" smtClean="0"/>
          </a:p>
          <a:p>
            <a:endParaRPr lang="en-US" dirty="0"/>
          </a:p>
        </p:txBody>
      </p:sp>
    </p:spTree>
    <p:extLst>
      <p:ext uri="{BB962C8B-B14F-4D97-AF65-F5344CB8AC3E}">
        <p14:creationId xmlns:p14="http://schemas.microsoft.com/office/powerpoint/2010/main" val="41650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Writing Closing Arguments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Scoring Tip</a:t>
            </a:r>
            <a:endParaRPr lang="en-US" sz="3600"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dirty="0"/>
          </a:p>
          <a:p>
            <a:pPr lvl="1"/>
            <a:r>
              <a:rPr lang="en-US" sz="2800" i="1" dirty="0" smtClean="0">
                <a:latin typeface="Interstate-Regular" panose="02000603020000020004" pitchFamily="2" charset="0"/>
              </a:rPr>
              <a:t>Be flexible</a:t>
            </a:r>
            <a:r>
              <a:rPr lang="en-US" sz="2800" dirty="0" smtClean="0">
                <a:latin typeface="Interstate-Regular" panose="02000603020000020004" pitchFamily="2" charset="0"/>
              </a:rPr>
              <a:t>! </a:t>
            </a:r>
          </a:p>
          <a:p>
            <a:pPr lvl="1"/>
            <a:endParaRPr lang="en-US" sz="2800" dirty="0">
              <a:latin typeface="Interstate-Regular" panose="02000603020000020004" pitchFamily="2" charset="0"/>
            </a:endParaRPr>
          </a:p>
          <a:p>
            <a:pPr lvl="1"/>
            <a:r>
              <a:rPr lang="en-US" sz="2800" dirty="0" smtClean="0">
                <a:latin typeface="Interstate-Regular" panose="02000603020000020004" pitchFamily="2" charset="0"/>
              </a:rPr>
              <a:t>Adjust argument based on the evidence</a:t>
            </a:r>
          </a:p>
          <a:p>
            <a:endParaRPr lang="en-US" dirty="0"/>
          </a:p>
        </p:txBody>
      </p:sp>
    </p:spTree>
    <p:extLst>
      <p:ext uri="{BB962C8B-B14F-4D97-AF65-F5344CB8AC3E}">
        <p14:creationId xmlns:p14="http://schemas.microsoft.com/office/powerpoint/2010/main" val="1458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Write Closing Rebuttals</a:t>
            </a:r>
            <a:endParaRPr lang="en-US" sz="3600" b="1" dirty="0">
              <a:solidFill>
                <a:schemeClr val="tx1"/>
              </a:solidFill>
              <a:effectLst/>
            </a:endParaRPr>
          </a:p>
        </p:txBody>
      </p:sp>
      <p:sp>
        <p:nvSpPr>
          <p:cNvPr id="3" name="Content Placeholder 2"/>
          <p:cNvSpPr>
            <a:spLocks noGrp="1"/>
          </p:cNvSpPr>
          <p:nvPr>
            <p:ph idx="1"/>
          </p:nvPr>
        </p:nvSpPr>
        <p:spPr>
          <a:xfrm>
            <a:off x="304800" y="14478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1 minute for each</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The purpose is to respond to your opponent’s closing arguments</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S</a:t>
            </a:r>
            <a:r>
              <a:rPr lang="en-US" i="1" dirty="0" smtClean="0">
                <a:latin typeface="Interstate-Regular" panose="02000603020000020004" pitchFamily="2" charset="0"/>
              </a:rPr>
              <a:t>coring Tips</a:t>
            </a:r>
            <a:r>
              <a:rPr lang="en-US" dirty="0" smtClean="0">
                <a:latin typeface="Interstate-Regular" panose="02000603020000020004" pitchFamily="2" charset="0"/>
              </a:rPr>
              <a:t>:  </a:t>
            </a:r>
          </a:p>
          <a:p>
            <a:pPr lvl="3">
              <a:buFont typeface="Wingdings" charset="2"/>
              <a:buChar char="ü"/>
            </a:pPr>
            <a:r>
              <a:rPr lang="en-US" sz="2400" dirty="0" smtClean="0">
                <a:latin typeface="Interstate-Regular" panose="02000603020000020004" pitchFamily="2" charset="0"/>
              </a:rPr>
              <a:t>Don’t go in cold! </a:t>
            </a:r>
          </a:p>
          <a:p>
            <a:pPr lvl="3">
              <a:buFont typeface="Wingdings" charset="2"/>
              <a:buChar char="ü"/>
            </a:pPr>
            <a:r>
              <a:rPr lang="en-US" sz="2400" dirty="0" smtClean="0">
                <a:latin typeface="Interstate-Regular" panose="02000603020000020004" pitchFamily="2" charset="0"/>
              </a:rPr>
              <a:t>Practice beforehand </a:t>
            </a:r>
          </a:p>
          <a:p>
            <a:pPr lvl="3">
              <a:buFont typeface="Wingdings" charset="2"/>
              <a:buChar char="ü"/>
            </a:pPr>
            <a:r>
              <a:rPr lang="en-US" sz="2400" dirty="0" smtClean="0">
                <a:latin typeface="Interstate-Regular" panose="02000603020000020004" pitchFamily="2" charset="0"/>
              </a:rPr>
              <a:t>Don’t run out of time!</a:t>
            </a:r>
            <a:endParaRPr lang="en-US" sz="2400" dirty="0">
              <a:latin typeface="Interstate-Regular" panose="02000603020000020004" pitchFamily="2" charset="0"/>
            </a:endParaRPr>
          </a:p>
        </p:txBody>
      </p:sp>
    </p:spTree>
    <p:extLst>
      <p:ext uri="{BB962C8B-B14F-4D97-AF65-F5344CB8AC3E}">
        <p14:creationId xmlns:p14="http://schemas.microsoft.com/office/powerpoint/2010/main" val="41357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a:xfrm>
            <a:off x="228600" y="15240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High School Only</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Review </a:t>
            </a:r>
            <a:r>
              <a:rPr lang="en-US" dirty="0">
                <a:latin typeface="Interstate-Regular" panose="02000603020000020004" pitchFamily="2" charset="0"/>
              </a:rPr>
              <a:t>fundamental </a:t>
            </a:r>
            <a:r>
              <a:rPr lang="en-US" dirty="0" smtClean="0">
                <a:latin typeface="Interstate-Regular" panose="02000603020000020004" pitchFamily="2" charset="0"/>
              </a:rPr>
              <a:t>concepts:</a:t>
            </a:r>
            <a:endParaRPr lang="en-US" dirty="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What is stare </a:t>
            </a:r>
            <a:r>
              <a:rPr lang="en-US" sz="2400" dirty="0" err="1">
                <a:latin typeface="Interstate-Regular" panose="02000603020000020004" pitchFamily="2" charset="0"/>
              </a:rPr>
              <a:t>decisis</a:t>
            </a:r>
            <a:r>
              <a:rPr lang="en-US" sz="2400" dirty="0">
                <a:latin typeface="Interstate-Regular" panose="02000603020000020004" pitchFamily="2" charset="0"/>
              </a:rPr>
              <a:t>?</a:t>
            </a:r>
          </a:p>
          <a:p>
            <a:pPr lvl="3">
              <a:buFont typeface="Wingdings" charset="2"/>
              <a:buChar char="ü"/>
            </a:pPr>
            <a:r>
              <a:rPr lang="en-US" sz="2400" dirty="0">
                <a:latin typeface="Interstate-Regular" panose="02000603020000020004" pitchFamily="2" charset="0"/>
              </a:rPr>
              <a:t>What rulings trump others?</a:t>
            </a:r>
          </a:p>
          <a:p>
            <a:pPr lvl="3">
              <a:buFont typeface="Wingdings" charset="2"/>
              <a:buChar char="ü"/>
            </a:pPr>
            <a:r>
              <a:rPr lang="en-US" sz="2400" dirty="0">
                <a:latin typeface="Interstate-Regular" panose="02000603020000020004" pitchFamily="2" charset="0"/>
              </a:rPr>
              <a:t>What is a holding?  What is dicta?</a:t>
            </a:r>
          </a:p>
          <a:p>
            <a:pPr lvl="3">
              <a:buFont typeface="Wingdings" charset="2"/>
              <a:buChar char="ü"/>
            </a:pPr>
            <a:r>
              <a:rPr lang="en-US" sz="2400" dirty="0">
                <a:latin typeface="Interstate-Regular" panose="02000603020000020004" pitchFamily="2" charset="0"/>
              </a:rPr>
              <a:t>How is the Constitution applicable to this </a:t>
            </a:r>
            <a:r>
              <a:rPr lang="en-US" sz="2400" dirty="0" smtClean="0">
                <a:latin typeface="Interstate-Regular" panose="02000603020000020004" pitchFamily="2" charset="0"/>
              </a:rPr>
              <a:t>case?</a:t>
            </a:r>
            <a:endParaRPr lang="en-US" sz="2400" dirty="0">
              <a:latin typeface="Interstate-Regular" panose="02000603020000020004" pitchFamily="2" charset="0"/>
            </a:endParaRPr>
          </a:p>
          <a:p>
            <a:pPr lvl="3">
              <a:buFont typeface="Wingdings" charset="2"/>
              <a:buChar char="ü"/>
            </a:pPr>
            <a:r>
              <a:rPr lang="en-US" sz="2400" dirty="0" smtClean="0">
                <a:latin typeface="Interstate-Regular" panose="02000603020000020004" pitchFamily="2" charset="0"/>
              </a:rPr>
              <a:t>What is the role </a:t>
            </a:r>
            <a:r>
              <a:rPr lang="en-US" sz="2400" dirty="0">
                <a:latin typeface="Interstate-Regular" panose="02000603020000020004" pitchFamily="2" charset="0"/>
              </a:rPr>
              <a:t>of the Judge and </a:t>
            </a:r>
            <a:r>
              <a:rPr lang="en-US" sz="2400" dirty="0" err="1">
                <a:latin typeface="Interstate-Regular" panose="02000603020000020004" pitchFamily="2" charset="0"/>
              </a:rPr>
              <a:t>pretrialer</a:t>
            </a:r>
            <a:r>
              <a:rPr lang="en-US" sz="2400" dirty="0">
                <a:latin typeface="Interstate-Regular" panose="02000603020000020004" pitchFamily="2" charset="0"/>
              </a:rPr>
              <a:t> in the pretrial </a:t>
            </a:r>
            <a:r>
              <a:rPr lang="en-US" sz="2400" dirty="0" smtClean="0">
                <a:latin typeface="Interstate-Regular" panose="02000603020000020004" pitchFamily="2" charset="0"/>
              </a:rPr>
              <a:t>argument?</a:t>
            </a:r>
            <a:endParaRPr lang="en-US" sz="2400" dirty="0">
              <a:latin typeface="Interstate-Regular" panose="02000603020000020004" pitchFamily="2" charset="0"/>
            </a:endParaRPr>
          </a:p>
          <a:p>
            <a:endParaRPr lang="en-US" dirty="0"/>
          </a:p>
        </p:txBody>
      </p:sp>
    </p:spTree>
    <p:extLst>
      <p:ext uri="{BB962C8B-B14F-4D97-AF65-F5344CB8AC3E}">
        <p14:creationId xmlns:p14="http://schemas.microsoft.com/office/powerpoint/2010/main" val="13414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sz="3600" dirty="0"/>
          </a:p>
          <a:p>
            <a:pPr lvl="1"/>
            <a:r>
              <a:rPr lang="en-US" dirty="0" smtClean="0">
                <a:latin typeface="Interstate-Regular" panose="02000603020000020004" pitchFamily="2" charset="0"/>
              </a:rPr>
              <a:t>Read </a:t>
            </a:r>
            <a:r>
              <a:rPr lang="en-US" dirty="0">
                <a:latin typeface="Interstate-Regular" panose="02000603020000020004" pitchFamily="2" charset="0"/>
              </a:rPr>
              <a:t>the </a:t>
            </a:r>
            <a:r>
              <a:rPr lang="en-US" dirty="0" smtClean="0">
                <a:latin typeface="Interstate-Regular" panose="02000603020000020004" pitchFamily="2" charset="0"/>
              </a:rPr>
              <a:t>cases</a:t>
            </a:r>
            <a:endParaRPr lang="en-US" dirty="0">
              <a:latin typeface="Interstate-Regular" panose="02000603020000020004" pitchFamily="2" charset="0"/>
            </a:endParaRPr>
          </a:p>
          <a:p>
            <a:pPr lvl="3">
              <a:buFont typeface="Wingdings" charset="2"/>
              <a:buChar char="ü"/>
            </a:pPr>
            <a:r>
              <a:rPr lang="en-US" sz="2400" i="1" dirty="0">
                <a:latin typeface="Interstate-Regular" panose="02000603020000020004" pitchFamily="2" charset="0"/>
              </a:rPr>
              <a:t>Important</a:t>
            </a:r>
            <a:r>
              <a:rPr lang="en-US" sz="2400" dirty="0">
                <a:latin typeface="Interstate-Regular" panose="02000603020000020004" pitchFamily="2" charset="0"/>
              </a:rPr>
              <a:t>:  Don’t go beyond the abbreviated cases </a:t>
            </a:r>
            <a:endParaRPr lang="en-US" sz="2400" dirty="0" smtClean="0">
              <a:latin typeface="Interstate-Regular" panose="02000603020000020004" pitchFamily="2" charset="0"/>
            </a:endParaRPr>
          </a:p>
          <a:p>
            <a:pPr marL="1371600" lvl="3" indent="0">
              <a:buNone/>
            </a:pPr>
            <a:endParaRPr lang="en-US" sz="2400" dirty="0" smtClean="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T</a:t>
            </a:r>
            <a:r>
              <a:rPr lang="en-US" sz="2400" dirty="0" smtClean="0">
                <a:latin typeface="Interstate-Regular" panose="02000603020000020004" pitchFamily="2" charset="0"/>
              </a:rPr>
              <a:t>he </a:t>
            </a:r>
            <a:r>
              <a:rPr lang="en-US" sz="2400" dirty="0">
                <a:latin typeface="Interstate-Regular" panose="02000603020000020004" pitchFamily="2" charset="0"/>
              </a:rPr>
              <a:t>holdings and facts may have been changed </a:t>
            </a:r>
            <a:r>
              <a:rPr lang="en-US" sz="2400" dirty="0" smtClean="0">
                <a:latin typeface="Interstate-Regular" panose="02000603020000020004" pitchFamily="2" charset="0"/>
              </a:rPr>
              <a:t>deliberately</a:t>
            </a:r>
            <a:endParaRPr lang="en-US" sz="2400" dirty="0">
              <a:latin typeface="Interstate-Regular" panose="02000603020000020004" pitchFamily="2" charset="0"/>
            </a:endParaRPr>
          </a:p>
        </p:txBody>
      </p:sp>
    </p:spTree>
    <p:extLst>
      <p:ext uri="{BB962C8B-B14F-4D97-AF65-F5344CB8AC3E}">
        <p14:creationId xmlns:p14="http://schemas.microsoft.com/office/powerpoint/2010/main" val="30669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lvl="1"/>
            <a:r>
              <a:rPr lang="en-US" dirty="0" smtClean="0">
                <a:latin typeface="Interstate-Regular" panose="02000603020000020004" pitchFamily="2" charset="0"/>
              </a:rPr>
              <a:t>Analyze the cases</a:t>
            </a:r>
          </a:p>
          <a:p>
            <a:pPr lvl="2">
              <a:buFont typeface="Wingdings" charset="2"/>
              <a:buChar char="ü"/>
            </a:pPr>
            <a:r>
              <a:rPr lang="en-US" sz="2400" dirty="0" smtClean="0">
                <a:latin typeface="Interstate-Regular" panose="02000603020000020004" pitchFamily="2" charset="0"/>
              </a:rPr>
              <a:t>For </a:t>
            </a:r>
            <a:r>
              <a:rPr lang="en-US" sz="2400" dirty="0">
                <a:latin typeface="Interstate-Regular" panose="02000603020000020004" pitchFamily="2" charset="0"/>
              </a:rPr>
              <a:t>each case, identify the holding </a:t>
            </a:r>
            <a:r>
              <a:rPr lang="en-US" sz="2400" dirty="0" smtClean="0">
                <a:latin typeface="Interstate-Regular" panose="02000603020000020004" pitchFamily="2" charset="0"/>
              </a:rPr>
              <a:t>and facts in support</a:t>
            </a:r>
          </a:p>
          <a:p>
            <a:pPr lvl="2">
              <a:buFont typeface="Wingdings" charset="2"/>
              <a:buChar char="ü"/>
            </a:pPr>
            <a:r>
              <a:rPr lang="en-US" sz="2400" dirty="0" smtClean="0">
                <a:latin typeface="Interstate-Regular" panose="02000603020000020004" pitchFamily="2" charset="0"/>
              </a:rPr>
              <a:t>Determine which side the holding helps and hurts</a:t>
            </a:r>
            <a:endParaRPr lang="en-US" sz="2400" dirty="0">
              <a:latin typeface="Interstate-Regular" panose="02000603020000020004" pitchFamily="2" charset="0"/>
            </a:endParaRPr>
          </a:p>
          <a:p>
            <a:pPr lvl="5"/>
            <a:r>
              <a:rPr lang="en-US" sz="2400" dirty="0">
                <a:latin typeface="Interstate-Regular" panose="02000603020000020004" pitchFamily="2" charset="0"/>
              </a:rPr>
              <a:t>If </a:t>
            </a:r>
            <a:r>
              <a:rPr lang="en-US" sz="2400" dirty="0" smtClean="0">
                <a:latin typeface="Interstate-Regular" panose="02000603020000020004" pitchFamily="2" charset="0"/>
              </a:rPr>
              <a:t>good </a:t>
            </a:r>
            <a:r>
              <a:rPr lang="en-US" sz="2400" dirty="0">
                <a:latin typeface="Interstate-Regular" panose="02000603020000020004" pitchFamily="2" charset="0"/>
              </a:rPr>
              <a:t>for your side, you may want to use that case to support your </a:t>
            </a:r>
            <a:r>
              <a:rPr lang="en-US" sz="2400" dirty="0" smtClean="0">
                <a:latin typeface="Interstate-Regular" panose="02000603020000020004" pitchFamily="2" charset="0"/>
              </a:rPr>
              <a:t>argument</a:t>
            </a:r>
            <a:endParaRPr lang="en-US" sz="2400" dirty="0">
              <a:latin typeface="Interstate-Regular" panose="02000603020000020004" pitchFamily="2" charset="0"/>
            </a:endParaRPr>
          </a:p>
          <a:p>
            <a:pPr lvl="5"/>
            <a:r>
              <a:rPr lang="en-US" sz="2400" dirty="0">
                <a:latin typeface="Interstate-Regular" panose="02000603020000020004" pitchFamily="2" charset="0"/>
              </a:rPr>
              <a:t>If </a:t>
            </a:r>
            <a:r>
              <a:rPr lang="en-US" sz="2400" dirty="0" smtClean="0">
                <a:latin typeface="Interstate-Regular" panose="02000603020000020004" pitchFamily="2" charset="0"/>
              </a:rPr>
              <a:t>bad </a:t>
            </a:r>
            <a:r>
              <a:rPr lang="en-US" sz="2400" dirty="0">
                <a:latin typeface="Interstate-Regular" panose="02000603020000020004" pitchFamily="2" charset="0"/>
              </a:rPr>
              <a:t>for your side, you will need to distinguish the case based on its </a:t>
            </a:r>
            <a:r>
              <a:rPr lang="en-US" sz="2400" dirty="0" smtClean="0">
                <a:latin typeface="Interstate-Regular" panose="02000603020000020004" pitchFamily="2" charset="0"/>
              </a:rPr>
              <a:t>facts</a:t>
            </a:r>
            <a:endParaRPr lang="en-US" sz="2400" dirty="0">
              <a:latin typeface="Interstate-Regular" panose="02000603020000020004" pitchFamily="2" charset="0"/>
            </a:endParaRPr>
          </a:p>
          <a:p>
            <a:pPr marL="0" indent="0">
              <a:buNone/>
            </a:pPr>
            <a:endParaRPr lang="en-US" sz="2400" dirty="0"/>
          </a:p>
        </p:txBody>
      </p:sp>
    </p:spTree>
    <p:extLst>
      <p:ext uri="{BB962C8B-B14F-4D97-AF65-F5344CB8AC3E}">
        <p14:creationId xmlns:p14="http://schemas.microsoft.com/office/powerpoint/2010/main" val="15071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a:xfrm>
            <a:off x="304800" y="16002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Write your Pretrial Argument</a:t>
            </a:r>
          </a:p>
          <a:p>
            <a:pPr lvl="2">
              <a:buFont typeface="Wingdings" charset="2"/>
              <a:buChar char="ü"/>
            </a:pPr>
            <a:r>
              <a:rPr lang="en-US" sz="2400" dirty="0" smtClean="0">
                <a:latin typeface="Interstate-Regular" panose="02000603020000020004" pitchFamily="2" charset="0"/>
              </a:rPr>
              <a:t>Keep in mind time constraints</a:t>
            </a:r>
            <a:endParaRPr lang="en-US" sz="2400" dirty="0">
              <a:latin typeface="Interstate-Regular" panose="02000603020000020004" pitchFamily="2" charset="0"/>
            </a:endParaRPr>
          </a:p>
          <a:p>
            <a:pPr lvl="5"/>
            <a:r>
              <a:rPr lang="en-US" sz="2400" dirty="0">
                <a:latin typeface="Interstate-Regular" panose="02000603020000020004" pitchFamily="2" charset="0"/>
              </a:rPr>
              <a:t>4 minutes for </a:t>
            </a:r>
            <a:r>
              <a:rPr lang="en-US" sz="2400" dirty="0" smtClean="0">
                <a:latin typeface="Interstate-Regular" panose="02000603020000020004" pitchFamily="2" charset="0"/>
              </a:rPr>
              <a:t>Opening</a:t>
            </a:r>
            <a:endParaRPr lang="en-US" sz="2400" dirty="0">
              <a:latin typeface="Interstate-Regular" panose="02000603020000020004" pitchFamily="2" charset="0"/>
            </a:endParaRPr>
          </a:p>
          <a:p>
            <a:pPr lvl="5"/>
            <a:r>
              <a:rPr lang="en-US" sz="2400" dirty="0">
                <a:latin typeface="Interstate-Regular" panose="02000603020000020004" pitchFamily="2" charset="0"/>
              </a:rPr>
              <a:t>2 minutes for </a:t>
            </a:r>
            <a:r>
              <a:rPr lang="en-US" sz="2400" dirty="0" smtClean="0">
                <a:latin typeface="Interstate-Regular" panose="02000603020000020004" pitchFamily="2" charset="0"/>
              </a:rPr>
              <a:t>Rebuttal</a:t>
            </a:r>
            <a:r>
              <a:rPr lang="en-US" sz="2400" dirty="0" smtClean="0">
                <a:effectLst/>
                <a:latin typeface="Interstate-Regular" panose="02000603020000020004" pitchFamily="2" charset="0"/>
              </a:rPr>
              <a:t> </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Create Opening Argument citing 3 </a:t>
            </a:r>
            <a:r>
              <a:rPr lang="en-US" dirty="0">
                <a:latin typeface="Interstate-Regular" panose="02000603020000020004" pitchFamily="2" charset="0"/>
              </a:rPr>
              <a:t>to 4 cases </a:t>
            </a:r>
            <a:r>
              <a:rPr lang="en-US" dirty="0" smtClean="0">
                <a:latin typeface="Interstate-Regular" panose="02000603020000020004" pitchFamily="2" charset="0"/>
              </a:rPr>
              <a:t>that support it  </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Start </a:t>
            </a:r>
            <a:r>
              <a:rPr lang="en-US" dirty="0">
                <a:latin typeface="Interstate-Regular" panose="02000603020000020004" pitchFamily="2" charset="0"/>
              </a:rPr>
              <a:t>with an introduction, state your argument, then </a:t>
            </a:r>
            <a:r>
              <a:rPr lang="en-US" dirty="0" smtClean="0">
                <a:latin typeface="Interstate-Regular" panose="02000603020000020004" pitchFamily="2" charset="0"/>
              </a:rPr>
              <a:t>cite case </a:t>
            </a:r>
            <a:r>
              <a:rPr lang="en-US" dirty="0">
                <a:latin typeface="Interstate-Regular" panose="02000603020000020004" pitchFamily="2" charset="0"/>
              </a:rPr>
              <a:t>law, then </a:t>
            </a:r>
            <a:r>
              <a:rPr lang="en-US" dirty="0" smtClean="0">
                <a:latin typeface="Interstate-Regular" panose="02000603020000020004" pitchFamily="2" charset="0"/>
              </a:rPr>
              <a:t>conclude </a:t>
            </a:r>
            <a:endParaRPr lang="en-US" dirty="0">
              <a:latin typeface="Interstate-Regular" panose="02000603020000020004" pitchFamily="2" charset="0"/>
            </a:endParaRPr>
          </a:p>
          <a:p>
            <a:pPr marL="914400" lvl="2" indent="0">
              <a:buNone/>
            </a:pPr>
            <a:endParaRPr lang="en-US" dirty="0"/>
          </a:p>
        </p:txBody>
      </p:sp>
    </p:spTree>
    <p:extLst>
      <p:ext uri="{BB962C8B-B14F-4D97-AF65-F5344CB8AC3E}">
        <p14:creationId xmlns:p14="http://schemas.microsoft.com/office/powerpoint/2010/main" val="40723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lvl="1"/>
            <a:r>
              <a:rPr lang="en-US" dirty="0" smtClean="0">
                <a:latin typeface="Interstate-Regular" panose="02000603020000020004" pitchFamily="2" charset="0"/>
              </a:rPr>
              <a:t>Rebuttal</a:t>
            </a:r>
            <a:r>
              <a:rPr lang="en-US" dirty="0">
                <a:latin typeface="Interstate-Regular" panose="02000603020000020004" pitchFamily="2" charset="0"/>
              </a:rPr>
              <a:t>: </a:t>
            </a:r>
          </a:p>
          <a:p>
            <a:pPr lvl="4">
              <a:buFont typeface="Wingdings" charset="2"/>
              <a:buChar char="ü"/>
            </a:pPr>
            <a:r>
              <a:rPr lang="en-US" sz="2400" dirty="0" smtClean="0">
                <a:latin typeface="Interstate-Regular" panose="02000603020000020004" pitchFamily="2" charset="0"/>
              </a:rPr>
              <a:t>Don’t go in cold!  Anticipate </a:t>
            </a:r>
            <a:r>
              <a:rPr lang="en-US" sz="2400" dirty="0">
                <a:latin typeface="Interstate-Regular" panose="02000603020000020004" pitchFamily="2" charset="0"/>
              </a:rPr>
              <a:t>the main arguments on the other side</a:t>
            </a:r>
          </a:p>
          <a:p>
            <a:pPr lvl="4">
              <a:buFont typeface="Wingdings" charset="2"/>
              <a:buChar char="ü"/>
            </a:pPr>
            <a:r>
              <a:rPr lang="en-US" sz="2400" dirty="0">
                <a:latin typeface="Interstate-Regular" panose="02000603020000020004" pitchFamily="2" charset="0"/>
              </a:rPr>
              <a:t>Listen to what the other side says and only counter what the other side </a:t>
            </a:r>
            <a:r>
              <a:rPr lang="en-US" sz="2400" dirty="0" smtClean="0">
                <a:latin typeface="Interstate-Regular" panose="02000603020000020004" pitchFamily="2" charset="0"/>
              </a:rPr>
              <a:t>said  </a:t>
            </a:r>
          </a:p>
          <a:p>
            <a:pPr lvl="4">
              <a:buFont typeface="Wingdings" charset="2"/>
              <a:buChar char="ü"/>
            </a:pPr>
            <a:r>
              <a:rPr lang="en-US" sz="2400" dirty="0" smtClean="0">
                <a:latin typeface="Interstate-Regular" panose="02000603020000020004" pitchFamily="2" charset="0"/>
              </a:rPr>
              <a:t>Practice ending rebuttal before time is called</a:t>
            </a:r>
            <a:endParaRPr lang="en-US" sz="2400" dirty="0">
              <a:latin typeface="Interstate-Regular" panose="02000603020000020004" pitchFamily="2" charset="0"/>
            </a:endParaRPr>
          </a:p>
          <a:p>
            <a:pPr marL="457200" lvl="1" indent="0">
              <a:buNone/>
            </a:pPr>
            <a:endParaRPr lang="en-US" dirty="0">
              <a:latin typeface="Interstate-Regular" panose="02000603020000020004" pitchFamily="2" charset="0"/>
            </a:endParaRPr>
          </a:p>
        </p:txBody>
      </p:sp>
    </p:spTree>
    <p:extLst>
      <p:ext uri="{BB962C8B-B14F-4D97-AF65-F5344CB8AC3E}">
        <p14:creationId xmlns:p14="http://schemas.microsoft.com/office/powerpoint/2010/main" val="29812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effectLst/>
              </a:rPr>
              <a:t>Pretrial—</a:t>
            </a:r>
            <a:br>
              <a:rPr lang="en-US" b="1" dirty="0" smtClean="0">
                <a:solidFill>
                  <a:schemeClr val="tx1"/>
                </a:solidFill>
                <a:effectLst/>
              </a:rPr>
            </a:br>
            <a:r>
              <a:rPr lang="en-US" i="1" dirty="0" smtClean="0">
                <a:solidFill>
                  <a:schemeClr val="tx1"/>
                </a:solidFill>
                <a:effectLst/>
              </a:rPr>
              <a:t>Scoring Tips</a:t>
            </a:r>
            <a:endParaRPr lang="en-US"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dirty="0"/>
          </a:p>
          <a:p>
            <a:pPr lvl="1"/>
            <a:r>
              <a:rPr lang="en-US" dirty="0" smtClean="0">
                <a:latin typeface="Interstate-Regular" panose="02000603020000020004" pitchFamily="2" charset="0"/>
              </a:rPr>
              <a:t>The </a:t>
            </a:r>
            <a:r>
              <a:rPr lang="en-US" dirty="0">
                <a:latin typeface="Interstate-Regular" panose="02000603020000020004" pitchFamily="2" charset="0"/>
              </a:rPr>
              <a:t>key to pretrial is </a:t>
            </a:r>
            <a:r>
              <a:rPr lang="en-US" i="1" dirty="0">
                <a:latin typeface="Interstate-Regular" panose="02000603020000020004" pitchFamily="2" charset="0"/>
              </a:rPr>
              <a:t>practice</a:t>
            </a:r>
            <a:r>
              <a:rPr lang="en-US" dirty="0">
                <a:latin typeface="Interstate-Regular" panose="02000603020000020004" pitchFamily="2" charset="0"/>
              </a:rPr>
              <a:t>! </a:t>
            </a:r>
            <a:endParaRPr lang="en-US" dirty="0" smtClean="0">
              <a:latin typeface="Interstate-Regular" panose="02000603020000020004" pitchFamily="2" charset="0"/>
            </a:endParaRPr>
          </a:p>
          <a:p>
            <a:pPr lvl="1"/>
            <a:endParaRPr lang="en-US" dirty="0">
              <a:latin typeface="Interstate-Regular" panose="02000603020000020004" pitchFamily="2" charset="0"/>
            </a:endParaRPr>
          </a:p>
          <a:p>
            <a:pPr lvl="1"/>
            <a:r>
              <a:rPr lang="en-US" dirty="0" smtClean="0">
                <a:latin typeface="Interstate-Regular" panose="02000603020000020004" pitchFamily="2" charset="0"/>
              </a:rPr>
              <a:t>Avoid </a:t>
            </a:r>
            <a:r>
              <a:rPr lang="en-US" dirty="0">
                <a:latin typeface="Interstate-Regular" panose="02000603020000020004" pitchFamily="2" charset="0"/>
              </a:rPr>
              <a:t>repeating your </a:t>
            </a:r>
            <a:r>
              <a:rPr lang="en-US" dirty="0" smtClean="0">
                <a:latin typeface="Interstate-Regular" panose="02000603020000020004" pitchFamily="2" charset="0"/>
              </a:rPr>
              <a:t>arguments</a:t>
            </a:r>
            <a:endParaRPr lang="en-US" dirty="0">
              <a:latin typeface="Interstate-Regular" panose="02000603020000020004" pitchFamily="2" charset="0"/>
            </a:endParaRPr>
          </a:p>
          <a:p>
            <a:pPr marL="0" lvl="1" indent="0">
              <a:buNone/>
            </a:pPr>
            <a:endParaRPr lang="en-US" dirty="0"/>
          </a:p>
          <a:p>
            <a:endParaRPr lang="en-US" dirty="0"/>
          </a:p>
        </p:txBody>
      </p:sp>
    </p:spTree>
    <p:extLst>
      <p:ext uri="{BB962C8B-B14F-4D97-AF65-F5344CB8AC3E}">
        <p14:creationId xmlns:p14="http://schemas.microsoft.com/office/powerpoint/2010/main" val="21635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Team Practices</a:t>
            </a:r>
            <a:endParaRPr lang="en-US" sz="3600" i="1" dirty="0">
              <a:solidFill>
                <a:schemeClr val="tx1"/>
              </a:solidFill>
              <a:effectLst/>
            </a:endParaRPr>
          </a:p>
        </p:txBody>
      </p:sp>
      <p:sp>
        <p:nvSpPr>
          <p:cNvPr id="3" name="Content Placeholder 2"/>
          <p:cNvSpPr>
            <a:spLocks noGrp="1"/>
          </p:cNvSpPr>
          <p:nvPr>
            <p:ph idx="1"/>
          </p:nvPr>
        </p:nvSpPr>
        <p:spPr>
          <a:xfrm>
            <a:off x="24684" y="1600200"/>
            <a:ext cx="8890715" cy="4708525"/>
          </a:xfrm>
        </p:spPr>
        <p:txBody>
          <a:bodyPr>
            <a:normAutofit/>
          </a:bodyPr>
          <a:lstStyle/>
          <a:p>
            <a:pPr marL="1828800" lvl="3" indent="-457200">
              <a:buFont typeface="+mj-lt"/>
              <a:buAutoNum type="arabicPeriod"/>
            </a:pPr>
            <a:r>
              <a:rPr lang="en-US" sz="2400" i="1" dirty="0" smtClean="0">
                <a:latin typeface="Interstate-Regular" panose="02000603020000020004" pitchFamily="2" charset="0"/>
              </a:rPr>
              <a:t>Understand courtroom and the order of trial</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Analyze the case, develop </a:t>
            </a:r>
            <a:r>
              <a:rPr lang="en-US" sz="2400" dirty="0">
                <a:latin typeface="Interstate-Regular" panose="02000603020000020004" pitchFamily="2" charset="0"/>
              </a:rPr>
              <a:t>theories and </a:t>
            </a:r>
            <a:r>
              <a:rPr lang="en-US" sz="2400" dirty="0" smtClean="0">
                <a:latin typeface="Interstate-Regular" panose="02000603020000020004" pitchFamily="2" charset="0"/>
              </a:rPr>
              <a:t>themes</a:t>
            </a:r>
            <a:endParaRPr lang="en-US" sz="2400" dirty="0">
              <a:latin typeface="Interstate-Regular" panose="02000603020000020004" pitchFamily="2" charset="0"/>
            </a:endParaRPr>
          </a:p>
          <a:p>
            <a:pPr marL="1828800" lvl="3" indent="-457200">
              <a:buFont typeface="+mj-lt"/>
              <a:buAutoNum type="arabicPeriod"/>
            </a:pPr>
            <a:r>
              <a:rPr lang="en-US" sz="2400" dirty="0">
                <a:latin typeface="Interstate-Regular" panose="02000603020000020004" pitchFamily="2" charset="0"/>
              </a:rPr>
              <a:t>Write and practice </a:t>
            </a:r>
            <a:r>
              <a:rPr lang="en-US" sz="2400" dirty="0" smtClean="0">
                <a:latin typeface="Interstate-Regular" panose="02000603020000020004" pitchFamily="2" charset="0"/>
              </a:rPr>
              <a:t>directs</a:t>
            </a:r>
          </a:p>
          <a:p>
            <a:pPr marL="1828800" lvl="3" indent="-457200">
              <a:buFont typeface="+mj-lt"/>
              <a:buAutoNum type="arabicPeriod"/>
            </a:pPr>
            <a:r>
              <a:rPr lang="en-US" sz="2400" dirty="0" smtClean="0">
                <a:latin typeface="Interstate-Regular" panose="02000603020000020004" pitchFamily="2" charset="0"/>
              </a:rPr>
              <a:t>Practice cross examinations </a:t>
            </a:r>
            <a:r>
              <a:rPr lang="en-US" sz="2400" dirty="0">
                <a:latin typeface="Interstate-Regular" panose="02000603020000020004" pitchFamily="2" charset="0"/>
              </a:rPr>
              <a:t>on </a:t>
            </a:r>
            <a:r>
              <a:rPr lang="en-US" sz="2400" dirty="0" smtClean="0">
                <a:latin typeface="Interstate-Regular" panose="02000603020000020004" pitchFamily="2" charset="0"/>
              </a:rPr>
              <a:t>witnesses</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Review </a:t>
            </a:r>
            <a:r>
              <a:rPr lang="en-US" sz="2400" dirty="0">
                <a:latin typeface="Interstate-Regular" panose="02000603020000020004" pitchFamily="2" charset="0"/>
              </a:rPr>
              <a:t>the Rules of the Competition</a:t>
            </a:r>
          </a:p>
          <a:p>
            <a:pPr marL="1828800" lvl="3" indent="-457200">
              <a:buFont typeface="+mj-lt"/>
              <a:buAutoNum type="arabicPeriod"/>
            </a:pPr>
            <a:r>
              <a:rPr lang="en-US" sz="2400" dirty="0">
                <a:latin typeface="Interstate-Regular" panose="02000603020000020004" pitchFamily="2" charset="0"/>
              </a:rPr>
              <a:t>Practice </a:t>
            </a:r>
            <a:r>
              <a:rPr lang="en-US" sz="2400" dirty="0" smtClean="0">
                <a:latin typeface="Interstate-Regular" panose="02000603020000020004" pitchFamily="2" charset="0"/>
              </a:rPr>
              <a:t>introductions</a:t>
            </a:r>
            <a:endParaRPr lang="en-US" sz="2400" dirty="0">
              <a:latin typeface="Interstate-Regular" panose="02000603020000020004" pitchFamily="2" charset="0"/>
            </a:endParaRPr>
          </a:p>
          <a:p>
            <a:pPr marL="1828800" lvl="3" indent="-457200">
              <a:buFont typeface="+mj-lt"/>
              <a:buAutoNum type="arabicPeriod"/>
            </a:pPr>
            <a:r>
              <a:rPr lang="en-US" sz="2400" dirty="0">
                <a:latin typeface="Interstate-Regular" panose="02000603020000020004" pitchFamily="2" charset="0"/>
              </a:rPr>
              <a:t>Research </a:t>
            </a:r>
            <a:r>
              <a:rPr lang="en-US" sz="2400" dirty="0" smtClean="0">
                <a:latin typeface="Interstate-Regular" panose="02000603020000020004" pitchFamily="2" charset="0"/>
              </a:rPr>
              <a:t>expert opinions</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Monitor </a:t>
            </a:r>
            <a:r>
              <a:rPr lang="en-US" sz="2400" dirty="0">
                <a:latin typeface="Interstate-Regular" panose="02000603020000020004" pitchFamily="2" charset="0"/>
              </a:rPr>
              <a:t>and review any </a:t>
            </a:r>
            <a:r>
              <a:rPr lang="en-US" sz="2400" i="1" dirty="0" smtClean="0">
                <a:latin typeface="Interstate-Regular" panose="02000603020000020004" pitchFamily="2" charset="0"/>
              </a:rPr>
              <a:t>errata</a:t>
            </a:r>
            <a:r>
              <a:rPr lang="en-US" sz="2400" dirty="0" smtClean="0">
                <a:latin typeface="Interstate-Regular" panose="02000603020000020004" pitchFamily="2" charset="0"/>
              </a:rPr>
              <a:t> </a:t>
            </a:r>
            <a:r>
              <a:rPr lang="en-US" sz="2400" dirty="0">
                <a:latin typeface="Interstate-Regular" panose="02000603020000020004" pitchFamily="2" charset="0"/>
              </a:rPr>
              <a:t>issued in the case</a:t>
            </a:r>
          </a:p>
          <a:p>
            <a:pPr marL="0" indent="0">
              <a:buNone/>
            </a:pPr>
            <a:r>
              <a:rPr lang="en-US" dirty="0"/>
              <a:t> </a:t>
            </a:r>
          </a:p>
          <a:p>
            <a:endParaRPr lang="en-US" dirty="0"/>
          </a:p>
        </p:txBody>
      </p:sp>
    </p:spTree>
    <p:extLst>
      <p:ext uri="{BB962C8B-B14F-4D97-AF65-F5344CB8AC3E}">
        <p14:creationId xmlns:p14="http://schemas.microsoft.com/office/powerpoint/2010/main" val="4344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Text Box 5"/>
          <p:cNvSpPr txBox="1">
            <a:spLocks noChangeArrowheads="1"/>
          </p:cNvSpPr>
          <p:nvPr/>
        </p:nvSpPr>
        <p:spPr bwMode="auto">
          <a:xfrm>
            <a:off x="-152400" y="11539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sz="3200" i="0" dirty="0">
                <a:latin typeface="Interstate-Regular" panose="02000603020000020004" pitchFamily="2" charset="0"/>
              </a:rPr>
              <a:t>Secure Your Coaches </a:t>
            </a:r>
            <a:endParaRPr lang="en-US" altLang="en-US" sz="3200" i="0" dirty="0">
              <a:solidFill>
                <a:srgbClr val="000066"/>
              </a:solidFill>
              <a:latin typeface="Interstate-Regular" panose="02000603020000020004" pitchFamily="2" charset="0"/>
            </a:endParaRPr>
          </a:p>
        </p:txBody>
      </p:sp>
      <p:sp>
        <p:nvSpPr>
          <p:cNvPr id="119815" name="Text Box 7"/>
          <p:cNvSpPr txBox="1">
            <a:spLocks noChangeArrowheads="1"/>
          </p:cNvSpPr>
          <p:nvPr/>
        </p:nvSpPr>
        <p:spPr bwMode="auto">
          <a:xfrm>
            <a:off x="468630" y="4821805"/>
            <a:ext cx="39662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457200" lvl="1" indent="0">
              <a:buNone/>
            </a:pPr>
            <a:r>
              <a:rPr lang="en-US" dirty="0">
                <a:latin typeface="Interstate-Bold" panose="02000803030000020004" pitchFamily="2" charset="0"/>
              </a:rPr>
              <a:t>Teacher Coaches</a:t>
            </a:r>
          </a:p>
          <a:p>
            <a:pPr marL="457200" lvl="1" indent="0">
              <a:buNone/>
            </a:pPr>
            <a:endParaRPr lang="en-US" dirty="0">
              <a:latin typeface="Interstate-Bold" panose="02000803030000020004" pitchFamily="2" charset="0"/>
            </a:endParaRPr>
          </a:p>
          <a:p>
            <a:pPr>
              <a:lnSpc>
                <a:spcPct val="50000"/>
              </a:lnSpc>
              <a:spcBef>
                <a:spcPct val="50000"/>
              </a:spcBef>
              <a:buClrTx/>
              <a:buSzTx/>
              <a:buFontTx/>
              <a:buNone/>
            </a:pPr>
            <a:endParaRPr lang="en-US" altLang="en-US" sz="2400" i="0" dirty="0">
              <a:latin typeface="Times New Roman"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250" t="7537" r="13499" b="-287"/>
          <a:stretch/>
        </p:blipFill>
        <p:spPr>
          <a:xfrm>
            <a:off x="849630" y="1496503"/>
            <a:ext cx="2895724" cy="2971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572000" y="4821805"/>
            <a:ext cx="4800600" cy="892552"/>
          </a:xfrm>
          <a:prstGeom prst="rect">
            <a:avLst/>
          </a:prstGeom>
          <a:noFill/>
        </p:spPr>
        <p:txBody>
          <a:bodyPr wrap="square" rtlCol="0">
            <a:spAutoFit/>
          </a:bodyPr>
          <a:lstStyle/>
          <a:p>
            <a:pPr lvl="1"/>
            <a:r>
              <a:rPr lang="en-US" sz="2400" dirty="0">
                <a:solidFill>
                  <a:prstClr val="white"/>
                </a:solidFill>
                <a:latin typeface="Interstate-Bold" panose="02000803030000020004" pitchFamily="2" charset="0"/>
              </a:rPr>
              <a:t>Attorney Coaches</a:t>
            </a:r>
          </a:p>
          <a:p>
            <a:endParaRPr lang="en-US" dirty="0"/>
          </a:p>
        </p:txBody>
      </p:sp>
      <p:pic>
        <p:nvPicPr>
          <p:cNvPr id="1026" name="Picture 2" descr="M:\EVERYONE\Cobey\2014\Photos\Chris and Leon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630" y="1561817"/>
            <a:ext cx="2743200" cy="2906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5">
                                            <p:txEl>
                                              <p:pRg st="0" end="0"/>
                                            </p:txEl>
                                          </p:spTgt>
                                        </p:tgtEl>
                                        <p:attrNameLst>
                                          <p:attrName>style.visibility</p:attrName>
                                        </p:attrNameLst>
                                      </p:cBhvr>
                                      <p:to>
                                        <p:strVal val="visible"/>
                                      </p:to>
                                    </p:set>
                                    <p:anim calcmode="lin" valueType="num">
                                      <p:cBhvr additive="base">
                                        <p:cTn id="7" dur="500" fill="hold"/>
                                        <p:tgtEl>
                                          <p:spTgt spid="1198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5">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build="p" autoUpdateAnimBg="0" advAuto="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 y="34344"/>
            <a:ext cx="9144000" cy="1143000"/>
          </a:xfrm>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Trial Attorney Practices</a:t>
            </a:r>
            <a:endParaRPr lang="en-US" sz="3600" i="1" dirty="0">
              <a:solidFill>
                <a:schemeClr val="tx1"/>
              </a:solidFill>
              <a:effectLst/>
            </a:endParaRPr>
          </a:p>
        </p:txBody>
      </p:sp>
      <p:sp>
        <p:nvSpPr>
          <p:cNvPr id="3" name="Content Placeholder 2"/>
          <p:cNvSpPr>
            <a:spLocks noGrp="1"/>
          </p:cNvSpPr>
          <p:nvPr>
            <p:ph idx="1"/>
          </p:nvPr>
        </p:nvSpPr>
        <p:spPr>
          <a:xfrm>
            <a:off x="0" y="1295400"/>
            <a:ext cx="9067800" cy="5562600"/>
          </a:xfrm>
        </p:spPr>
        <p:txBody>
          <a:bodyPr>
            <a:noAutofit/>
          </a:bodyPr>
          <a:lstStyle/>
          <a:p>
            <a:pPr marL="971550" lvl="1" indent="-514350">
              <a:buFont typeface="+mj-lt"/>
              <a:buAutoNum type="arabicPeriod"/>
            </a:pPr>
            <a:r>
              <a:rPr lang="en-US" sz="2000" dirty="0">
                <a:latin typeface="Interstate-Regular" panose="02000603020000020004" pitchFamily="2" charset="0"/>
              </a:rPr>
              <a:t>Review the </a:t>
            </a:r>
            <a:r>
              <a:rPr lang="en-US" sz="2000" dirty="0" smtClean="0">
                <a:latin typeface="Interstate-Regular" panose="02000603020000020004" pitchFamily="2" charset="0"/>
              </a:rPr>
              <a:t>Rules </a:t>
            </a:r>
            <a:r>
              <a:rPr lang="en-US" sz="2000" dirty="0">
                <a:latin typeface="Interstate-Regular" panose="02000603020000020004" pitchFamily="2" charset="0"/>
              </a:rPr>
              <a:t>of </a:t>
            </a:r>
            <a:r>
              <a:rPr lang="en-US" sz="2000" dirty="0" smtClean="0">
                <a:latin typeface="Interstate-Regular" panose="02000603020000020004" pitchFamily="2" charset="0"/>
              </a:rPr>
              <a:t>Evidence.</a:t>
            </a:r>
            <a:endParaRPr lang="en-US" sz="2000"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Review the Witness Statements and your Direct and Cross Examinations and then:</a:t>
            </a:r>
          </a:p>
          <a:p>
            <a:pPr lvl="4"/>
            <a:r>
              <a:rPr lang="en-US" dirty="0">
                <a:latin typeface="Interstate-Regular" panose="02000603020000020004" pitchFamily="2" charset="0"/>
              </a:rPr>
              <a:t>Determine what is objectionable </a:t>
            </a:r>
            <a:endParaRPr lang="en-US" dirty="0" smtClean="0">
              <a:latin typeface="Interstate-Regular" panose="02000603020000020004" pitchFamily="2" charset="0"/>
            </a:endParaRPr>
          </a:p>
          <a:p>
            <a:pPr lvl="4"/>
            <a:r>
              <a:rPr lang="en-US" dirty="0" smtClean="0">
                <a:latin typeface="Interstate-Regular" panose="02000603020000020004" pitchFamily="2" charset="0"/>
              </a:rPr>
              <a:t>Practice </a:t>
            </a:r>
            <a:r>
              <a:rPr lang="en-US" dirty="0">
                <a:latin typeface="Interstate-Regular" panose="02000603020000020004" pitchFamily="2" charset="0"/>
              </a:rPr>
              <a:t>how to respond to any objections to your </a:t>
            </a:r>
            <a:r>
              <a:rPr lang="en-US" dirty="0" smtClean="0">
                <a:latin typeface="Interstate-Regular" panose="02000603020000020004" pitchFamily="2" charset="0"/>
              </a:rPr>
              <a:t>exams, and how to make objections to the other side’s exams.</a:t>
            </a:r>
            <a:endParaRPr lang="en-US"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Review the Rules of the </a:t>
            </a:r>
            <a:r>
              <a:rPr lang="en-US" sz="2000" dirty="0" smtClean="0">
                <a:latin typeface="Interstate-Regular" panose="02000603020000020004" pitchFamily="2" charset="0"/>
              </a:rPr>
              <a:t>Competition</a:t>
            </a:r>
            <a:endParaRPr lang="en-US" sz="2000" dirty="0">
              <a:latin typeface="Interstate-Regular" panose="02000603020000020004" pitchFamily="2" charset="0"/>
            </a:endParaRPr>
          </a:p>
          <a:p>
            <a:pPr lvl="4"/>
            <a:r>
              <a:rPr lang="en-US" dirty="0" smtClean="0">
                <a:latin typeface="Interstate-Regular" panose="02000603020000020004" pitchFamily="2" charset="0"/>
              </a:rPr>
              <a:t>Learn when </a:t>
            </a:r>
            <a:r>
              <a:rPr lang="en-US" dirty="0">
                <a:latin typeface="Interstate-Regular" panose="02000603020000020004" pitchFamily="2" charset="0"/>
              </a:rPr>
              <a:t>to make rule violation objections</a:t>
            </a:r>
          </a:p>
          <a:p>
            <a:pPr lvl="4"/>
            <a:r>
              <a:rPr lang="en-US" dirty="0" smtClean="0">
                <a:latin typeface="Interstate-Regular" panose="02000603020000020004" pitchFamily="2" charset="0"/>
              </a:rPr>
              <a:t>Practice how </a:t>
            </a:r>
            <a:r>
              <a:rPr lang="en-US" dirty="0">
                <a:latin typeface="Interstate-Regular" panose="02000603020000020004" pitchFamily="2" charset="0"/>
              </a:rPr>
              <a:t>to respond to rule violation objections</a:t>
            </a:r>
          </a:p>
          <a:p>
            <a:pPr marL="971550" lvl="1" indent="-514350">
              <a:buFont typeface="+mj-lt"/>
              <a:buAutoNum type="arabicPeriod"/>
            </a:pPr>
            <a:r>
              <a:rPr lang="en-US" sz="2000" dirty="0">
                <a:latin typeface="Interstate-Regular" panose="02000603020000020004" pitchFamily="2" charset="0"/>
              </a:rPr>
              <a:t>Develop </a:t>
            </a:r>
            <a:r>
              <a:rPr lang="en-US" sz="2000" dirty="0" smtClean="0">
                <a:latin typeface="Interstate-Regular" panose="02000603020000020004" pitchFamily="2" charset="0"/>
              </a:rPr>
              <a:t>Cross </a:t>
            </a:r>
            <a:r>
              <a:rPr lang="en-US" sz="2000" dirty="0">
                <a:latin typeface="Interstate-Regular" panose="02000603020000020004" pitchFamily="2" charset="0"/>
              </a:rPr>
              <a:t>examinations</a:t>
            </a:r>
          </a:p>
          <a:p>
            <a:pPr marL="971550" lvl="1" indent="-514350">
              <a:buFont typeface="+mj-lt"/>
              <a:buAutoNum type="arabicPeriod"/>
            </a:pPr>
            <a:r>
              <a:rPr lang="en-US" sz="2000" dirty="0">
                <a:latin typeface="Interstate-Regular" panose="02000603020000020004" pitchFamily="2" charset="0"/>
              </a:rPr>
              <a:t>Learn how to Impeach Witnesses</a:t>
            </a:r>
          </a:p>
          <a:p>
            <a:pPr marL="971550" lvl="1" indent="-514350">
              <a:buFont typeface="+mj-lt"/>
              <a:buAutoNum type="arabicPeriod"/>
            </a:pPr>
            <a:r>
              <a:rPr lang="en-US" sz="2000" dirty="0">
                <a:latin typeface="Interstate-Regular" panose="02000603020000020004" pitchFamily="2" charset="0"/>
              </a:rPr>
              <a:t>Learn how to control </a:t>
            </a:r>
            <a:r>
              <a:rPr lang="en-US" sz="2000" dirty="0" smtClean="0">
                <a:latin typeface="Interstate-Regular" panose="02000603020000020004" pitchFamily="2" charset="0"/>
              </a:rPr>
              <a:t>Witnesses</a:t>
            </a:r>
            <a:endParaRPr lang="en-US" sz="2000"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Learn how to </a:t>
            </a:r>
            <a:r>
              <a:rPr lang="en-US" sz="2000" dirty="0" smtClean="0">
                <a:latin typeface="Interstate-Regular" panose="02000603020000020004" pitchFamily="2" charset="0"/>
              </a:rPr>
              <a:t>enter Exhibits</a:t>
            </a:r>
            <a:endParaRPr lang="en-US" sz="2000" dirty="0">
              <a:latin typeface="Interstate-Regular" panose="02000603020000020004" pitchFamily="2" charset="0"/>
            </a:endParaRPr>
          </a:p>
          <a:p>
            <a:pPr marL="971550" lvl="1" indent="-514350">
              <a:buFont typeface="+mj-lt"/>
              <a:buAutoNum type="arabicPeriod"/>
            </a:pPr>
            <a:r>
              <a:rPr lang="en-US" sz="2000" dirty="0" smtClean="0">
                <a:latin typeface="Interstate-Regular" panose="02000603020000020004" pitchFamily="2" charset="0"/>
              </a:rPr>
              <a:t>Create Opening </a:t>
            </a:r>
            <a:r>
              <a:rPr lang="en-US" sz="2000" dirty="0">
                <a:latin typeface="Interstate-Regular" panose="02000603020000020004" pitchFamily="2" charset="0"/>
              </a:rPr>
              <a:t>and </a:t>
            </a:r>
            <a:r>
              <a:rPr lang="en-US" sz="2000" dirty="0" smtClean="0">
                <a:latin typeface="Interstate-Regular" panose="02000603020000020004" pitchFamily="2" charset="0"/>
              </a:rPr>
              <a:t>Closing </a:t>
            </a:r>
            <a:r>
              <a:rPr lang="en-US" sz="2000" dirty="0">
                <a:latin typeface="Interstate-Regular" panose="02000603020000020004" pitchFamily="2" charset="0"/>
              </a:rPr>
              <a:t>statements </a:t>
            </a:r>
            <a:endParaRPr lang="en-US" sz="2000" dirty="0" smtClean="0">
              <a:latin typeface="Interstate-Regular" panose="02000603020000020004" pitchFamily="2" charset="0"/>
            </a:endParaRPr>
          </a:p>
          <a:p>
            <a:pPr marL="971550" lvl="1" indent="-514350">
              <a:buFont typeface="+mj-lt"/>
              <a:buAutoNum type="arabicPeriod"/>
            </a:pPr>
            <a:r>
              <a:rPr lang="en-US" sz="2000" dirty="0" smtClean="0">
                <a:latin typeface="Interstate-Regular" panose="02000603020000020004" pitchFamily="2" charset="0"/>
              </a:rPr>
              <a:t>Draft Preliminary Matters</a:t>
            </a:r>
            <a:endParaRPr lang="en-US" sz="2000" dirty="0">
              <a:latin typeface="Interstate-Regular" panose="02000603020000020004" pitchFamily="2" charset="0"/>
            </a:endParaRPr>
          </a:p>
          <a:p>
            <a:endParaRPr lang="en-US" sz="2000" dirty="0"/>
          </a:p>
        </p:txBody>
      </p:sp>
    </p:spTree>
    <p:extLst>
      <p:ext uri="{BB962C8B-B14F-4D97-AF65-F5344CB8AC3E}">
        <p14:creationId xmlns:p14="http://schemas.microsoft.com/office/powerpoint/2010/main" val="42778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Witness Practices</a:t>
            </a:r>
            <a:endParaRPr lang="en-US" sz="3600" i="1" dirty="0">
              <a:solidFill>
                <a:schemeClr val="tx1"/>
              </a:solidFill>
              <a:effectLst/>
            </a:endParaRPr>
          </a:p>
        </p:txBody>
      </p:sp>
      <p:sp>
        <p:nvSpPr>
          <p:cNvPr id="3" name="Content Placeholder 2"/>
          <p:cNvSpPr>
            <a:spLocks noGrp="1"/>
          </p:cNvSpPr>
          <p:nvPr>
            <p:ph idx="1"/>
          </p:nvPr>
        </p:nvSpPr>
        <p:spPr/>
        <p:txBody>
          <a:bodyPr>
            <a:normAutofit/>
          </a:bodyPr>
          <a:lstStyle/>
          <a:p>
            <a:pPr marL="457200" lvl="1" indent="0">
              <a:buNone/>
            </a:pPr>
            <a:endParaRPr lang="en-US" dirty="0"/>
          </a:p>
          <a:p>
            <a:pPr lvl="1"/>
            <a:r>
              <a:rPr lang="en-US" dirty="0" smtClean="0">
                <a:latin typeface="Interstate-Regular" panose="02000603020000020004" pitchFamily="2" charset="0"/>
              </a:rPr>
              <a:t>Develop </a:t>
            </a:r>
            <a:r>
              <a:rPr lang="en-US" dirty="0">
                <a:latin typeface="Interstate-Regular" panose="02000603020000020004" pitchFamily="2" charset="0"/>
              </a:rPr>
              <a:t>“character” for direct </a:t>
            </a:r>
            <a:r>
              <a:rPr lang="en-US" dirty="0" smtClean="0">
                <a:latin typeface="Interstate-Regular" panose="02000603020000020004" pitchFamily="2" charset="0"/>
              </a:rPr>
              <a:t>examination</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Prepare </a:t>
            </a:r>
            <a:r>
              <a:rPr lang="en-US" dirty="0">
                <a:latin typeface="Interstate-Regular" panose="02000603020000020004" pitchFamily="2" charset="0"/>
              </a:rPr>
              <a:t>for Cross </a:t>
            </a:r>
          </a:p>
          <a:p>
            <a:pPr lvl="4">
              <a:buFont typeface="Wingdings" charset="2"/>
              <a:buChar char="ü"/>
            </a:pPr>
            <a:r>
              <a:rPr lang="en-US" sz="2400" dirty="0">
                <a:latin typeface="Interstate-Regular" panose="02000603020000020004" pitchFamily="2" charset="0"/>
              </a:rPr>
              <a:t>Know your </a:t>
            </a:r>
            <a:r>
              <a:rPr lang="en-US" sz="2400" dirty="0" smtClean="0">
                <a:latin typeface="Interstate-Regular" panose="02000603020000020004" pitchFamily="2" charset="0"/>
              </a:rPr>
              <a:t>statement!  </a:t>
            </a:r>
          </a:p>
          <a:p>
            <a:pPr lvl="4">
              <a:buFont typeface="Wingdings" charset="2"/>
              <a:buChar char="ü"/>
            </a:pPr>
            <a:r>
              <a:rPr lang="en-US" sz="2400" dirty="0" smtClean="0">
                <a:latin typeface="Interstate-Regular" panose="02000603020000020004" pitchFamily="2" charset="0"/>
              </a:rPr>
              <a:t>Know what you cannot say (what is objectionable)</a:t>
            </a:r>
            <a:endParaRPr lang="en-US" sz="2400" dirty="0">
              <a:latin typeface="Interstate-Regular" panose="02000603020000020004" pitchFamily="2" charset="0"/>
            </a:endParaRPr>
          </a:p>
          <a:p>
            <a:pPr lvl="4">
              <a:buFont typeface="Wingdings" charset="2"/>
              <a:buChar char="ü"/>
            </a:pPr>
            <a:r>
              <a:rPr lang="en-US" sz="2400" dirty="0" smtClean="0">
                <a:latin typeface="Interstate-Regular" panose="02000603020000020004" pitchFamily="2" charset="0"/>
              </a:rPr>
              <a:t>Remember</a:t>
            </a:r>
            <a:r>
              <a:rPr lang="en-US" sz="2400" dirty="0">
                <a:latin typeface="Interstate-Regular" panose="02000603020000020004" pitchFamily="2" charset="0"/>
              </a:rPr>
              <a:t>:  Running the other team’s time is not </a:t>
            </a:r>
            <a:r>
              <a:rPr lang="en-US" sz="2400" dirty="0" smtClean="0">
                <a:latin typeface="Interstate-Regular" panose="02000603020000020004" pitchFamily="2" charset="0"/>
              </a:rPr>
              <a:t>allowed </a:t>
            </a:r>
            <a:endParaRPr lang="en-US" sz="2400" dirty="0">
              <a:latin typeface="Interstate-Regular" panose="02000603020000020004" pitchFamily="2" charset="0"/>
            </a:endParaRPr>
          </a:p>
          <a:p>
            <a:pPr marL="0" indent="0">
              <a:buNone/>
            </a:pPr>
            <a:endParaRPr lang="en-US" dirty="0"/>
          </a:p>
        </p:txBody>
      </p:sp>
    </p:spTree>
    <p:extLst>
      <p:ext uri="{BB962C8B-B14F-4D97-AF65-F5344CB8AC3E}">
        <p14:creationId xmlns:p14="http://schemas.microsoft.com/office/powerpoint/2010/main" val="16884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Scrimmages</a:t>
            </a:r>
            <a:endParaRPr lang="en-US" sz="3600" b="1" dirty="0">
              <a:solidFill>
                <a:schemeClr val="tx1"/>
              </a:solidFill>
              <a:effectLst/>
            </a:endParaRPr>
          </a:p>
        </p:txBody>
      </p:sp>
      <p:sp>
        <p:nvSpPr>
          <p:cNvPr id="3" name="Content Placeholder 2"/>
          <p:cNvSpPr>
            <a:spLocks noGrp="1"/>
          </p:cNvSpPr>
          <p:nvPr>
            <p:ph idx="1"/>
          </p:nvPr>
        </p:nvSpPr>
        <p:spPr/>
        <p:txBody>
          <a:bodyPr/>
          <a:lstStyle/>
          <a:p>
            <a:pPr lvl="1"/>
            <a:r>
              <a:rPr lang="en-US" b="1" i="1" dirty="0" smtClean="0">
                <a:latin typeface="Interstate-Regular" panose="02000603020000020004" pitchFamily="2" charset="0"/>
              </a:rPr>
              <a:t>Optional</a:t>
            </a:r>
            <a:r>
              <a:rPr lang="en-US" b="1" dirty="0" smtClean="0">
                <a:latin typeface="Interstate-Regular" panose="02000603020000020004" pitchFamily="2" charset="0"/>
              </a:rPr>
              <a:t> </a:t>
            </a:r>
            <a:r>
              <a:rPr lang="en-US" b="1" dirty="0">
                <a:latin typeface="Interstate-Regular" panose="02000603020000020004" pitchFamily="2" charset="0"/>
              </a:rPr>
              <a:t>but </a:t>
            </a:r>
            <a:r>
              <a:rPr lang="en-US" b="1" dirty="0" smtClean="0">
                <a:latin typeface="Interstate-Regular" panose="02000603020000020004" pitchFamily="2" charset="0"/>
              </a:rPr>
              <a:t>can be Helpful</a:t>
            </a:r>
          </a:p>
          <a:p>
            <a:pPr marL="457200" lvl="1" indent="0">
              <a:buNone/>
            </a:pPr>
            <a:endParaRPr lang="en-US" dirty="0">
              <a:latin typeface="Interstate-Regular" panose="02000603020000020004" pitchFamily="2" charset="0"/>
            </a:endParaRPr>
          </a:p>
          <a:p>
            <a:pPr lvl="1"/>
            <a:r>
              <a:rPr lang="en-US" dirty="0">
                <a:latin typeface="Interstate-Regular" panose="02000603020000020004" pitchFamily="2" charset="0"/>
              </a:rPr>
              <a:t>Benefits of Scrimmaging—</a:t>
            </a:r>
          </a:p>
          <a:p>
            <a:pPr lvl="3">
              <a:buFont typeface="Wingdings" charset="2"/>
              <a:buChar char="ü"/>
            </a:pPr>
            <a:r>
              <a:rPr lang="en-US" sz="2400" dirty="0">
                <a:latin typeface="Interstate-Regular" panose="02000603020000020004" pitchFamily="2" charset="0"/>
              </a:rPr>
              <a:t>Increase </a:t>
            </a:r>
            <a:r>
              <a:rPr lang="en-US" sz="2400" dirty="0" smtClean="0">
                <a:latin typeface="Interstate-Regular" panose="02000603020000020004" pitchFamily="2" charset="0"/>
              </a:rPr>
              <a:t>understanding of mock trial competition</a:t>
            </a:r>
            <a:endParaRPr lang="en-US" sz="2400" dirty="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Learn strengths and weaknesses of your case</a:t>
            </a:r>
          </a:p>
          <a:p>
            <a:pPr lvl="3">
              <a:buFont typeface="Wingdings" charset="2"/>
              <a:buChar char="ü"/>
            </a:pPr>
            <a:r>
              <a:rPr lang="en-US" sz="2400" dirty="0">
                <a:latin typeface="Interstate-Regular" panose="02000603020000020004" pitchFamily="2" charset="0"/>
              </a:rPr>
              <a:t>Fun opportunity to meet other teams</a:t>
            </a:r>
            <a:r>
              <a:rPr lang="en-US" sz="2400" dirty="0" smtClean="0">
                <a:latin typeface="Interstate-Regular" panose="02000603020000020004" pitchFamily="2" charset="0"/>
              </a:rPr>
              <a:t>!</a:t>
            </a:r>
          </a:p>
          <a:p>
            <a:pPr lvl="3"/>
            <a:endParaRPr lang="en-US" sz="2400" dirty="0">
              <a:latin typeface="Interstate-Regular" panose="02000603020000020004" pitchFamily="2" charset="0"/>
            </a:endParaRPr>
          </a:p>
          <a:p>
            <a:pPr lvl="1"/>
            <a:r>
              <a:rPr lang="en-US" dirty="0" smtClean="0">
                <a:latin typeface="Interstate-Regular" panose="02000603020000020004" pitchFamily="2" charset="0"/>
              </a:rPr>
              <a:t>Check out CRF website for list of teams</a:t>
            </a:r>
            <a:endParaRPr lang="en-US" dirty="0">
              <a:latin typeface="Interstate-Regular" panose="02000603020000020004" pitchFamily="2" charset="0"/>
            </a:endParaRPr>
          </a:p>
        </p:txBody>
      </p:sp>
    </p:spTree>
    <p:extLst>
      <p:ext uri="{BB962C8B-B14F-4D97-AF65-F5344CB8AC3E}">
        <p14:creationId xmlns:p14="http://schemas.microsoft.com/office/powerpoint/2010/main" val="24861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04800" y="12192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33400" indent="-53340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990600" indent="-53340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lvl="1"/>
            <a:r>
              <a:rPr lang="en-US" i="0" dirty="0">
                <a:latin typeface="Interstate-Regular" panose="02000603020000020004" pitchFamily="2" charset="0"/>
              </a:rPr>
              <a:t>Fact situation </a:t>
            </a:r>
          </a:p>
          <a:p>
            <a:pPr lvl="1"/>
            <a:r>
              <a:rPr lang="en-US" i="0" dirty="0">
                <a:latin typeface="Interstate-Regular" panose="02000603020000020004" pitchFamily="2" charset="0"/>
              </a:rPr>
              <a:t>Charges against the Defendant</a:t>
            </a:r>
          </a:p>
          <a:p>
            <a:pPr lvl="1"/>
            <a:r>
              <a:rPr lang="en-US" i="0" dirty="0">
                <a:latin typeface="Interstate-Regular" panose="02000603020000020004" pitchFamily="2" charset="0"/>
              </a:rPr>
              <a:t>Exhibits </a:t>
            </a:r>
          </a:p>
          <a:p>
            <a:pPr lvl="1"/>
            <a:r>
              <a:rPr lang="en-US" i="0" dirty="0">
                <a:latin typeface="Interstate-Regular" panose="02000603020000020004" pitchFamily="2" charset="0"/>
              </a:rPr>
              <a:t>Stipulations </a:t>
            </a:r>
          </a:p>
          <a:p>
            <a:pPr lvl="1"/>
            <a:r>
              <a:rPr lang="en-US" i="0" dirty="0">
                <a:latin typeface="Interstate-Regular" panose="02000603020000020004" pitchFamily="2" charset="0"/>
              </a:rPr>
              <a:t>Witness Statements</a:t>
            </a:r>
          </a:p>
          <a:p>
            <a:pPr lvl="1"/>
            <a:r>
              <a:rPr lang="en-US" i="0" dirty="0">
                <a:latin typeface="Interstate-Regular" panose="02000603020000020004" pitchFamily="2" charset="0"/>
              </a:rPr>
              <a:t>The Simplified Rules of Evidence </a:t>
            </a:r>
          </a:p>
          <a:p>
            <a:pPr lvl="1"/>
            <a:r>
              <a:rPr lang="en-US" i="0" dirty="0">
                <a:latin typeface="Interstate-Regular" panose="02000603020000020004" pitchFamily="2" charset="0"/>
              </a:rPr>
              <a:t>Pretrial materials</a:t>
            </a:r>
          </a:p>
          <a:p>
            <a:pPr lvl="1"/>
            <a:r>
              <a:rPr lang="en-US" i="0" dirty="0">
                <a:latin typeface="Interstate-Regular" panose="02000603020000020004" pitchFamily="2" charset="0"/>
              </a:rPr>
              <a:t>Team Rulebook (separate document)</a:t>
            </a:r>
          </a:p>
          <a:p>
            <a:pPr eaLnBrk="1" hangingPunct="1">
              <a:lnSpc>
                <a:spcPct val="90000"/>
              </a:lnSpc>
              <a:buClr>
                <a:schemeClr val="accent2"/>
              </a:buClr>
              <a:buSzPct val="80000"/>
              <a:buFont typeface="Wingdings" pitchFamily="2" charset="2"/>
              <a:buNone/>
            </a:pPr>
            <a:endParaRPr lang="en-US" altLang="en-US" sz="2400" i="0" dirty="0">
              <a:latin typeface="Interstate-Regular" pitchFamily="2" charset="0"/>
            </a:endParaRPr>
          </a:p>
        </p:txBody>
      </p:sp>
      <p:sp>
        <p:nvSpPr>
          <p:cNvPr id="13315" name="TextBox 2"/>
          <p:cNvSpPr txBox="1">
            <a:spLocks noChangeArrowheads="1"/>
          </p:cNvSpPr>
          <p:nvPr/>
        </p:nvSpPr>
        <p:spPr bwMode="auto">
          <a:xfrm>
            <a:off x="685800" y="1524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sz="3600" b="1" i="0" dirty="0">
                <a:latin typeface="Interstate-Regular" panose="02000603020000020004" pitchFamily="2" charset="0"/>
              </a:rPr>
              <a:t>Read the Entire Case </a:t>
            </a:r>
            <a:r>
              <a:rPr lang="en-US" sz="3600" b="1" i="0" dirty="0" smtClean="0">
                <a:latin typeface="Interstate-Regular" panose="02000603020000020004" pitchFamily="2" charset="0"/>
              </a:rPr>
              <a:t>Packet</a:t>
            </a:r>
            <a:endParaRPr lang="en-US" altLang="en-US" sz="3600" b="1" i="0" dirty="0">
              <a:solidFill>
                <a:srgbClr val="000066"/>
              </a:solidFill>
              <a:latin typeface="Interstate-Regular" panose="02000603020000020004"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4">
                                            <p:txEl>
                                              <p:pRg st="6" end="6"/>
                                            </p:txEl>
                                          </p:spTgt>
                                        </p:tgtEl>
                                        <p:attrNameLst>
                                          <p:attrName>style.visibility</p:attrName>
                                        </p:attrNameLst>
                                      </p:cBhvr>
                                      <p:to>
                                        <p:strVal val="visible"/>
                                      </p:to>
                                    </p:set>
                                    <p:anim calcmode="lin" valueType="num">
                                      <p:cBhvr additive="base">
                                        <p:cTn id="43" dur="5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4">
                                            <p:txEl>
                                              <p:pRg st="7" end="7"/>
                                            </p:txEl>
                                          </p:spTgt>
                                        </p:tgtEl>
                                        <p:attrNameLst>
                                          <p:attrName>style.visibility</p:attrName>
                                        </p:attrNameLst>
                                      </p:cBhvr>
                                      <p:to>
                                        <p:strVal val="visible"/>
                                      </p:to>
                                    </p:set>
                                    <p:anim calcmode="lin" valueType="num">
                                      <p:cBhvr additive="base">
                                        <p:cTn id="49" dur="5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6541" y="152400"/>
            <a:ext cx="9077459" cy="6096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Explain Basic Legal Concepts</a:t>
            </a:r>
            <a:endParaRPr lang="en-US" sz="3600" dirty="0" smtClean="0">
              <a:solidFill>
                <a:schemeClr val="tx1"/>
              </a:solidFill>
              <a:effectLst/>
              <a:latin typeface="Interstate-Regular" panose="02000603020000020004" pitchFamily="2" charset="0"/>
            </a:endParaRPr>
          </a:p>
        </p:txBody>
      </p:sp>
      <p:sp>
        <p:nvSpPr>
          <p:cNvPr id="99331" name="Rectangle 3"/>
          <p:cNvSpPr>
            <a:spLocks noGrp="1" noChangeArrowheads="1"/>
          </p:cNvSpPr>
          <p:nvPr>
            <p:ph idx="1"/>
          </p:nvPr>
        </p:nvSpPr>
        <p:spPr>
          <a:xfrm>
            <a:off x="140594" y="914400"/>
            <a:ext cx="8991600" cy="5791200"/>
          </a:xfrm>
        </p:spPr>
        <p:txBody>
          <a:bodyPr/>
          <a:lstStyle/>
          <a:p>
            <a:pPr lvl="1">
              <a:lnSpc>
                <a:spcPct val="150000"/>
              </a:lnSpc>
            </a:pPr>
            <a:r>
              <a:rPr lang="en-US" dirty="0">
                <a:latin typeface="Interstate-Regular" panose="02000603020000020004" pitchFamily="2" charset="0"/>
              </a:rPr>
              <a:t>Criminal versus Civil Trial</a:t>
            </a:r>
          </a:p>
          <a:p>
            <a:pPr lvl="1">
              <a:lnSpc>
                <a:spcPct val="150000"/>
              </a:lnSpc>
            </a:pPr>
            <a:r>
              <a:rPr lang="en-US" dirty="0">
                <a:latin typeface="Interstate-Regular" panose="02000603020000020004" pitchFamily="2" charset="0"/>
              </a:rPr>
              <a:t>Bench versus Jury Trial</a:t>
            </a:r>
          </a:p>
          <a:p>
            <a:pPr lvl="1">
              <a:lnSpc>
                <a:spcPct val="150000"/>
              </a:lnSpc>
            </a:pPr>
            <a:r>
              <a:rPr lang="en-US" dirty="0">
                <a:latin typeface="Interstate-Regular" panose="02000603020000020004" pitchFamily="2" charset="0"/>
              </a:rPr>
              <a:t>Prosecution versus Defense</a:t>
            </a:r>
          </a:p>
          <a:p>
            <a:pPr lvl="1">
              <a:lnSpc>
                <a:spcPct val="150000"/>
              </a:lnSpc>
            </a:pPr>
            <a:r>
              <a:rPr lang="en-US" dirty="0">
                <a:latin typeface="Interstate-Regular" panose="02000603020000020004" pitchFamily="2" charset="0"/>
              </a:rPr>
              <a:t>Lay Witness versus Expert Witness</a:t>
            </a:r>
          </a:p>
          <a:p>
            <a:pPr lvl="1">
              <a:lnSpc>
                <a:spcPct val="150000"/>
              </a:lnSpc>
            </a:pPr>
            <a:r>
              <a:rPr lang="en-US" dirty="0">
                <a:latin typeface="Interstate-Regular" panose="02000603020000020004" pitchFamily="2" charset="0"/>
              </a:rPr>
              <a:t>Presumption of Innocence</a:t>
            </a:r>
          </a:p>
          <a:p>
            <a:pPr lvl="1">
              <a:lnSpc>
                <a:spcPct val="150000"/>
              </a:lnSpc>
            </a:pPr>
            <a:r>
              <a:rPr lang="en-US" dirty="0">
                <a:latin typeface="Interstate-Regular" panose="02000603020000020004" pitchFamily="2" charset="0"/>
              </a:rPr>
              <a:t>Burden of Proof</a:t>
            </a:r>
          </a:p>
          <a:p>
            <a:pPr lvl="1">
              <a:lnSpc>
                <a:spcPct val="150000"/>
              </a:lnSpc>
            </a:pPr>
            <a:r>
              <a:rPr lang="en-US" dirty="0">
                <a:latin typeface="Interstate-Regular" panose="02000603020000020004" pitchFamily="2" charset="0"/>
              </a:rPr>
              <a:t>Reasonable Doubt</a:t>
            </a:r>
          </a:p>
          <a:p>
            <a:pPr lvl="1">
              <a:lnSpc>
                <a:spcPct val="150000"/>
              </a:lnSpc>
            </a:pPr>
            <a:r>
              <a:rPr lang="en-US" dirty="0">
                <a:latin typeface="Interstate-Regular" panose="02000603020000020004" pitchFamily="2" charset="0"/>
              </a:rPr>
              <a:t>Direct versus Circumstantial Evidence</a:t>
            </a:r>
          </a:p>
          <a:p>
            <a:pPr eaLnBrk="1" hangingPunct="1">
              <a:lnSpc>
                <a:spcPct val="70000"/>
              </a:lnSpc>
              <a:buFont typeface="Wingdings" panose="05000000000000000000" pitchFamily="2" charset="2"/>
              <a:buChar char="q"/>
              <a:defRPr/>
            </a:pPr>
            <a:endParaRPr lang="en-US" altLang="en-US" sz="2400" dirty="0" smtClean="0">
              <a:latin typeface="Interstate-Regul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wipe(left)">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wipe(left)">
                                      <p:cBhvr>
                                        <p:cTn id="32" dur="500"/>
                                        <p:tgtEl>
                                          <p:spTgt spid="99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331">
                                            <p:txEl>
                                              <p:pRg st="6" end="6"/>
                                            </p:txEl>
                                          </p:spTgt>
                                        </p:tgtEl>
                                        <p:attrNameLst>
                                          <p:attrName>style.visibility</p:attrName>
                                        </p:attrNameLst>
                                      </p:cBhvr>
                                      <p:to>
                                        <p:strVal val="visible"/>
                                      </p:to>
                                    </p:set>
                                    <p:animEffect transition="in" filter="wipe(left)">
                                      <p:cBhvr>
                                        <p:cTn id="37" dur="500"/>
                                        <p:tgtEl>
                                          <p:spTgt spid="993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9331">
                                            <p:txEl>
                                              <p:pRg st="7" end="7"/>
                                            </p:txEl>
                                          </p:spTgt>
                                        </p:tgtEl>
                                        <p:attrNameLst>
                                          <p:attrName>style.visibility</p:attrName>
                                        </p:attrNameLst>
                                      </p:cBhvr>
                                      <p:to>
                                        <p:strVal val="visible"/>
                                      </p:to>
                                    </p:set>
                                    <p:animEffect transition="in" filter="wipe(left)">
                                      <p:cBhvr>
                                        <p:cTn id="42" dur="500"/>
                                        <p:tgtEl>
                                          <p:spTgt spid="99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6541" y="152400"/>
            <a:ext cx="9077459" cy="6096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Analyze the Case</a:t>
            </a:r>
            <a:endParaRPr lang="en-US" sz="3600" dirty="0" smtClean="0">
              <a:solidFill>
                <a:schemeClr val="tx1"/>
              </a:solidFill>
              <a:effectLst/>
              <a:latin typeface="Interstate-Regular" panose="02000603020000020004" pitchFamily="2" charset="0"/>
            </a:endParaRPr>
          </a:p>
        </p:txBody>
      </p:sp>
      <p:sp>
        <p:nvSpPr>
          <p:cNvPr id="99331" name="Rectangle 3"/>
          <p:cNvSpPr>
            <a:spLocks noGrp="1" noChangeArrowheads="1"/>
          </p:cNvSpPr>
          <p:nvPr>
            <p:ph idx="1"/>
          </p:nvPr>
        </p:nvSpPr>
        <p:spPr>
          <a:xfrm>
            <a:off x="0" y="990600"/>
            <a:ext cx="7620000" cy="5715000"/>
          </a:xfrm>
        </p:spPr>
        <p:txBody>
          <a:bodyPr/>
          <a:lstStyle/>
          <a:p>
            <a:pPr>
              <a:spcAft>
                <a:spcPts val="600"/>
              </a:spcAft>
              <a:buClrTx/>
              <a:buFont typeface="Wingdings 2" panose="05020102010507070707" pitchFamily="18" charset="2"/>
              <a:buChar char=""/>
            </a:pPr>
            <a:r>
              <a:rPr lang="en-US" sz="2400" dirty="0">
                <a:latin typeface="Interstate-Regular" panose="02000603020000020004" pitchFamily="2" charset="0"/>
              </a:rPr>
              <a:t>Break down Elements of each Charge</a:t>
            </a:r>
          </a:p>
          <a:p>
            <a:pPr>
              <a:spcAft>
                <a:spcPts val="600"/>
              </a:spcAft>
              <a:buFont typeface="Wingdings 2" panose="05020102010507070707" pitchFamily="18" charset="2"/>
              <a:buChar char=""/>
            </a:pPr>
            <a:r>
              <a:rPr lang="en-US" sz="2400" dirty="0">
                <a:latin typeface="Interstate-Regular" panose="02000603020000020004" pitchFamily="2" charset="0"/>
              </a:rPr>
              <a:t>Outline the evidence for and against the charge—</a:t>
            </a:r>
            <a:r>
              <a:rPr lang="en-US" sz="2400" i="1" dirty="0">
                <a:latin typeface="Interstate-Regular" panose="02000603020000020004" pitchFamily="2" charset="0"/>
              </a:rPr>
              <a:t>Look for</a:t>
            </a:r>
            <a:r>
              <a:rPr lang="en-US" sz="2400" dirty="0">
                <a:latin typeface="Interstate-Regular" panose="02000603020000020004" pitchFamily="2" charset="0"/>
              </a:rPr>
              <a:t>:</a:t>
            </a:r>
          </a:p>
          <a:p>
            <a:pPr lvl="2">
              <a:buFont typeface="Wingdings" charset="2"/>
              <a:buChar char="ü"/>
            </a:pPr>
            <a:r>
              <a:rPr lang="en-US" sz="2000" dirty="0">
                <a:latin typeface="Interstate-Regular" panose="02000603020000020004" pitchFamily="2" charset="0"/>
              </a:rPr>
              <a:t>Forensic evidence</a:t>
            </a:r>
          </a:p>
          <a:p>
            <a:pPr lvl="2">
              <a:buFont typeface="Wingdings" charset="2"/>
              <a:buChar char="ü"/>
            </a:pPr>
            <a:r>
              <a:rPr lang="en-US" sz="2000" dirty="0">
                <a:latin typeface="Interstate-Regular" panose="02000603020000020004" pitchFamily="2" charset="0"/>
              </a:rPr>
              <a:t>Eyewitness testimony</a:t>
            </a:r>
          </a:p>
          <a:p>
            <a:pPr lvl="2">
              <a:buFont typeface="Wingdings" charset="2"/>
              <a:buChar char="ü"/>
            </a:pPr>
            <a:r>
              <a:rPr lang="en-US" sz="2000" dirty="0">
                <a:latin typeface="Interstate-Regular" panose="02000603020000020004" pitchFamily="2" charset="0"/>
              </a:rPr>
              <a:t>Statements by the defendant</a:t>
            </a:r>
          </a:p>
          <a:p>
            <a:pPr lvl="2">
              <a:buFont typeface="Wingdings" charset="2"/>
              <a:buChar char="ü"/>
            </a:pPr>
            <a:r>
              <a:rPr lang="en-US" sz="2000" dirty="0">
                <a:latin typeface="Interstate-Regular" panose="02000603020000020004" pitchFamily="2" charset="0"/>
              </a:rPr>
              <a:t>Motive or lack of motive</a:t>
            </a:r>
          </a:p>
          <a:p>
            <a:pPr lvl="2">
              <a:buFont typeface="Wingdings" charset="2"/>
              <a:buChar char="ü"/>
            </a:pPr>
            <a:r>
              <a:rPr lang="en-US" sz="2000" dirty="0">
                <a:latin typeface="Interstate-Regular" panose="02000603020000020004" pitchFamily="2" charset="0"/>
              </a:rPr>
              <a:t>Opportunity, or lack of opportunity, to commit the crime</a:t>
            </a:r>
          </a:p>
          <a:p>
            <a:pPr lvl="2">
              <a:buFont typeface="Wingdings" charset="2"/>
              <a:buChar char="ü"/>
            </a:pPr>
            <a:r>
              <a:rPr lang="en-US" sz="2000" dirty="0">
                <a:latin typeface="Interstate-Regular" panose="02000603020000020004" pitchFamily="2" charset="0"/>
              </a:rPr>
              <a:t>Corroboration or Inconsistencies between witnesses</a:t>
            </a:r>
          </a:p>
          <a:p>
            <a:pPr marL="547688" lvl="1" indent="-411163">
              <a:spcAft>
                <a:spcPts val="600"/>
              </a:spcAft>
              <a:buClr>
                <a:srgbClr val="F9F9F9"/>
              </a:buClr>
              <a:buSzPct val="65000"/>
              <a:buFont typeface="Wingdings 2" pitchFamily="18" charset="2"/>
              <a:buChar char=""/>
            </a:pPr>
            <a:r>
              <a:rPr lang="en-US" dirty="0">
                <a:latin typeface="Interstate-Regular" panose="02000603020000020004" pitchFamily="2" charset="0"/>
              </a:rPr>
              <a:t>Decide what witness will testify to this evidence  </a:t>
            </a:r>
          </a:p>
          <a:p>
            <a:pPr marL="547688" lvl="1" indent="-411163">
              <a:buClr>
                <a:srgbClr val="F9F9F9"/>
              </a:buClr>
              <a:buSzPct val="65000"/>
              <a:buFont typeface="Wingdings 2" pitchFamily="18" charset="2"/>
              <a:buChar char=""/>
            </a:pPr>
            <a:r>
              <a:rPr lang="en-US" dirty="0">
                <a:latin typeface="Interstate-Regular" panose="02000603020000020004" pitchFamily="2" charset="0"/>
              </a:rPr>
              <a:t>Remember:  The pretrial ruling may impact what evidence is available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1768942" cy="234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02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wipe(left)">
                                      <p:cBhvr>
                                        <p:cTn id="15" dur="500"/>
                                        <p:tgtEl>
                                          <p:spTgt spid="9933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9331">
                                            <p:txEl>
                                              <p:pRg st="3" end="3"/>
                                            </p:txEl>
                                          </p:spTgt>
                                        </p:tgtEl>
                                        <p:attrNameLst>
                                          <p:attrName>style.visibility</p:attrName>
                                        </p:attrNameLst>
                                      </p:cBhvr>
                                      <p:to>
                                        <p:strVal val="visible"/>
                                      </p:to>
                                    </p:set>
                                    <p:animEffect transition="in" filter="wipe(left)">
                                      <p:cBhvr>
                                        <p:cTn id="18" dur="500"/>
                                        <p:tgtEl>
                                          <p:spTgt spid="9933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animEffect transition="in" filter="wipe(left)">
                                      <p:cBhvr>
                                        <p:cTn id="21" dur="500"/>
                                        <p:tgtEl>
                                          <p:spTgt spid="9933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9331">
                                            <p:txEl>
                                              <p:pRg st="5" end="5"/>
                                            </p:txEl>
                                          </p:spTgt>
                                        </p:tgtEl>
                                        <p:attrNameLst>
                                          <p:attrName>style.visibility</p:attrName>
                                        </p:attrNameLst>
                                      </p:cBhvr>
                                      <p:to>
                                        <p:strVal val="visible"/>
                                      </p:to>
                                    </p:set>
                                    <p:animEffect transition="in" filter="wipe(left)">
                                      <p:cBhvr>
                                        <p:cTn id="24" dur="500"/>
                                        <p:tgtEl>
                                          <p:spTgt spid="9933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9331">
                                            <p:txEl>
                                              <p:pRg st="6" end="6"/>
                                            </p:txEl>
                                          </p:spTgt>
                                        </p:tgtEl>
                                        <p:attrNameLst>
                                          <p:attrName>style.visibility</p:attrName>
                                        </p:attrNameLst>
                                      </p:cBhvr>
                                      <p:to>
                                        <p:strVal val="visible"/>
                                      </p:to>
                                    </p:set>
                                    <p:animEffect transition="in" filter="wipe(left)">
                                      <p:cBhvr>
                                        <p:cTn id="27" dur="500"/>
                                        <p:tgtEl>
                                          <p:spTgt spid="9933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9331">
                                            <p:txEl>
                                              <p:pRg st="7" end="7"/>
                                            </p:txEl>
                                          </p:spTgt>
                                        </p:tgtEl>
                                        <p:attrNameLst>
                                          <p:attrName>style.visibility</p:attrName>
                                        </p:attrNameLst>
                                      </p:cBhvr>
                                      <p:to>
                                        <p:strVal val="visible"/>
                                      </p:to>
                                    </p:set>
                                    <p:animEffect transition="in" filter="wipe(left)">
                                      <p:cBhvr>
                                        <p:cTn id="30" dur="500"/>
                                        <p:tgtEl>
                                          <p:spTgt spid="9933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9331">
                                            <p:txEl>
                                              <p:pRg st="8" end="8"/>
                                            </p:txEl>
                                          </p:spTgt>
                                        </p:tgtEl>
                                        <p:attrNameLst>
                                          <p:attrName>style.visibility</p:attrName>
                                        </p:attrNameLst>
                                      </p:cBhvr>
                                      <p:to>
                                        <p:strVal val="visible"/>
                                      </p:to>
                                    </p:set>
                                    <p:animEffect transition="in" filter="wipe(left)">
                                      <p:cBhvr>
                                        <p:cTn id="35" dur="500"/>
                                        <p:tgtEl>
                                          <p:spTgt spid="9933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9331">
                                            <p:txEl>
                                              <p:pRg st="9" end="9"/>
                                            </p:txEl>
                                          </p:spTgt>
                                        </p:tgtEl>
                                        <p:attrNameLst>
                                          <p:attrName>style.visibility</p:attrName>
                                        </p:attrNameLst>
                                      </p:cBhvr>
                                      <p:to>
                                        <p:strVal val="visible"/>
                                      </p:to>
                                    </p:set>
                                    <p:animEffect transition="in" filter="wipe(left)">
                                      <p:cBhvr>
                                        <p:cTn id="40" dur="500"/>
                                        <p:tgtEl>
                                          <p:spTgt spid="99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228600"/>
            <a:ext cx="9144000" cy="5334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200" b="0" dirty="0">
                <a:solidFill>
                  <a:schemeClr val="tx1"/>
                </a:solidFill>
                <a:effectLst/>
                <a:latin typeface="Arial Black" panose="020B0A04020102020204" pitchFamily="34" charset="0"/>
              </a:rPr>
              <a:t>Assign Roles</a:t>
            </a:r>
            <a:endParaRPr lang="en-US" sz="3200" b="0" dirty="0" smtClean="0">
              <a:solidFill>
                <a:schemeClr val="tx1"/>
              </a:solidFill>
              <a:effectLst/>
              <a:latin typeface="Arial Black" panose="020B0A04020102020204" pitchFamily="34" charset="0"/>
            </a:endParaRPr>
          </a:p>
        </p:txBody>
      </p:sp>
      <p:sp>
        <p:nvSpPr>
          <p:cNvPr id="100355" name="Rectangle 3"/>
          <p:cNvSpPr>
            <a:spLocks noGrp="1" noChangeArrowheads="1"/>
          </p:cNvSpPr>
          <p:nvPr>
            <p:ph idx="1"/>
          </p:nvPr>
        </p:nvSpPr>
        <p:spPr>
          <a:xfrm>
            <a:off x="0" y="1296987"/>
            <a:ext cx="5943600" cy="4000500"/>
          </a:xfrm>
        </p:spPr>
        <p:txBody>
          <a:bodyPr/>
          <a:lstStyle/>
          <a:p>
            <a:pPr lvl="1">
              <a:lnSpc>
                <a:spcPct val="150000"/>
              </a:lnSpc>
            </a:pPr>
            <a:r>
              <a:rPr lang="en-US" sz="2600" b="1" dirty="0">
                <a:latin typeface="Interstate-Regular" panose="02000603020000020004" pitchFamily="2" charset="0"/>
              </a:rPr>
              <a:t>Pretrial Attorneys</a:t>
            </a:r>
          </a:p>
          <a:p>
            <a:pPr lvl="2">
              <a:lnSpc>
                <a:spcPct val="150000"/>
              </a:lnSpc>
              <a:buFont typeface="Wingdings" charset="2"/>
              <a:buChar char="ü"/>
            </a:pPr>
            <a:r>
              <a:rPr lang="en-US" sz="2000" dirty="0">
                <a:latin typeface="Interstate-Regular" panose="02000603020000020004" pitchFamily="2" charset="0"/>
              </a:rPr>
              <a:t>For students who are analytical and can “spar” with a judge</a:t>
            </a:r>
          </a:p>
          <a:p>
            <a:pPr lvl="1">
              <a:lnSpc>
                <a:spcPct val="150000"/>
              </a:lnSpc>
            </a:pPr>
            <a:r>
              <a:rPr lang="en-US" sz="2600" b="1" dirty="0">
                <a:latin typeface="Interstate-Regular" panose="02000603020000020004" pitchFamily="2" charset="0"/>
              </a:rPr>
              <a:t>Trial Attorneys</a:t>
            </a:r>
          </a:p>
          <a:p>
            <a:pPr lvl="2">
              <a:lnSpc>
                <a:spcPct val="150000"/>
              </a:lnSpc>
              <a:buFont typeface="Wingdings" charset="2"/>
              <a:buChar char="ü"/>
            </a:pPr>
            <a:r>
              <a:rPr lang="en-US" sz="2000" dirty="0">
                <a:latin typeface="Interstate-Regular" panose="02000603020000020004" pitchFamily="2" charset="0"/>
              </a:rPr>
              <a:t>Decide who will direct/cross each witness, who will open/close</a:t>
            </a:r>
          </a:p>
          <a:p>
            <a:pPr lvl="2">
              <a:lnSpc>
                <a:spcPct val="150000"/>
              </a:lnSpc>
              <a:buFont typeface="Wingdings" charset="2"/>
              <a:buChar char="ü"/>
            </a:pPr>
            <a:r>
              <a:rPr lang="en-US" sz="2000" dirty="0">
                <a:latin typeface="Interstate-Regular" panose="02000603020000020004" pitchFamily="2" charset="0"/>
              </a:rPr>
              <a:t>Balance is important</a:t>
            </a:r>
          </a:p>
          <a:p>
            <a:pPr lvl="1">
              <a:lnSpc>
                <a:spcPct val="150000"/>
              </a:lnSpc>
            </a:pPr>
            <a:r>
              <a:rPr lang="en-US" sz="2600" b="1" dirty="0">
                <a:latin typeface="Interstate-Regular" panose="02000603020000020004" pitchFamily="2" charset="0"/>
              </a:rPr>
              <a:t>Witnesses</a:t>
            </a:r>
          </a:p>
          <a:p>
            <a:pPr lvl="2">
              <a:lnSpc>
                <a:spcPct val="150000"/>
              </a:lnSpc>
              <a:buFont typeface="Wingdings" charset="2"/>
              <a:buChar char="ü"/>
            </a:pPr>
            <a:r>
              <a:rPr lang="en-US" sz="2000" dirty="0">
                <a:latin typeface="Interstate-Regular" panose="02000603020000020004" pitchFamily="2" charset="0"/>
              </a:rPr>
              <a:t>Witness roles are gender </a:t>
            </a:r>
            <a:r>
              <a:rPr lang="en-US" sz="2000" dirty="0" smtClean="0">
                <a:latin typeface="Interstate-Regular" panose="02000603020000020004" pitchFamily="2" charset="0"/>
              </a:rPr>
              <a:t>neutral</a:t>
            </a:r>
            <a:endParaRPr lang="en-US" sz="2000" dirty="0">
              <a:latin typeface="Interstate-Regular" panose="02000603020000020004" pitchFamily="2" charset="0"/>
            </a:endParaRPr>
          </a:p>
        </p:txBody>
      </p:sp>
      <p:pic>
        <p:nvPicPr>
          <p:cNvPr id="4" name="Picture 5" descr="P1010048"/>
          <p:cNvPicPr>
            <a:picLocks noChangeAspect="1" noChangeArrowheads="1"/>
          </p:cNvPicPr>
          <p:nvPr/>
        </p:nvPicPr>
        <p:blipFill>
          <a:blip r:embed="rId3">
            <a:extLst>
              <a:ext uri="{28A0092B-C50C-407E-A947-70E740481C1C}">
                <a14:useLocalDpi xmlns:a14="http://schemas.microsoft.com/office/drawing/2010/main" val="0"/>
              </a:ext>
            </a:extLst>
          </a:blip>
          <a:srcRect l="25000" t="5766" r="32692"/>
          <a:stretch>
            <a:fillRect/>
          </a:stretch>
        </p:blipFill>
        <p:spPr bwMode="auto">
          <a:xfrm>
            <a:off x="6324600" y="1600200"/>
            <a:ext cx="1676400" cy="280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P1010076"/>
          <p:cNvPicPr>
            <a:picLocks noChangeAspect="1" noChangeArrowheads="1"/>
          </p:cNvPicPr>
          <p:nvPr/>
        </p:nvPicPr>
        <p:blipFill>
          <a:blip r:embed="rId4">
            <a:extLst>
              <a:ext uri="{28A0092B-C50C-407E-A947-70E740481C1C}">
                <a14:useLocalDpi xmlns:a14="http://schemas.microsoft.com/office/drawing/2010/main" val="0"/>
              </a:ext>
            </a:extLst>
          </a:blip>
          <a:srcRect l="7353" t="11765" r="36765" b="16254"/>
          <a:stretch>
            <a:fillRect/>
          </a:stretch>
        </p:blipFill>
        <p:spPr bwMode="auto">
          <a:xfrm>
            <a:off x="5950084" y="3581400"/>
            <a:ext cx="24447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fade">
                                      <p:cBhvr>
                                        <p:cTn id="10" dur="500"/>
                                        <p:tgtEl>
                                          <p:spTgt spid="1003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Effect transition="in" filter="fade">
                                      <p:cBhvr>
                                        <p:cTn id="15" dur="500"/>
                                        <p:tgtEl>
                                          <p:spTgt spid="10035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500"/>
                                        <p:tgtEl>
                                          <p:spTgt spid="10035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500"/>
                                        <p:tgtEl>
                                          <p:spTgt spid="10035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0355">
                                            <p:txEl>
                                              <p:pRg st="5" end="5"/>
                                            </p:txEl>
                                          </p:spTgt>
                                        </p:tgtEl>
                                        <p:attrNameLst>
                                          <p:attrName>style.visibility</p:attrName>
                                        </p:attrNameLst>
                                      </p:cBhvr>
                                      <p:to>
                                        <p:strVal val="visible"/>
                                      </p:to>
                                    </p:set>
                                    <p:animEffect transition="in" filter="fade">
                                      <p:cBhvr>
                                        <p:cTn id="26" dur="500"/>
                                        <p:tgtEl>
                                          <p:spTgt spid="10035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355">
                                            <p:txEl>
                                              <p:pRg st="6" end="6"/>
                                            </p:txEl>
                                          </p:spTgt>
                                        </p:tgtEl>
                                        <p:attrNameLst>
                                          <p:attrName>style.visibility</p:attrName>
                                        </p:attrNameLst>
                                      </p:cBhvr>
                                      <p:to>
                                        <p:strVal val="visible"/>
                                      </p:to>
                                    </p:set>
                                    <p:animEffect transition="in" filter="fade">
                                      <p:cBhvr>
                                        <p:cTn id="29"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dirty="0">
                <a:solidFill>
                  <a:schemeClr val="tx1"/>
                </a:solidFill>
                <a:effectLst/>
                <a:latin typeface="Interstate-Regular" panose="02000603020000020004" pitchFamily="2" charset="0"/>
              </a:rPr>
              <a:t>Assign Roles</a:t>
            </a:r>
          </a:p>
        </p:txBody>
      </p:sp>
      <p:sp>
        <p:nvSpPr>
          <p:cNvPr id="3" name="Content Placeholder 2"/>
          <p:cNvSpPr>
            <a:spLocks noGrp="1"/>
          </p:cNvSpPr>
          <p:nvPr>
            <p:ph idx="1"/>
          </p:nvPr>
        </p:nvSpPr>
        <p:spPr>
          <a:xfrm>
            <a:off x="152400" y="1066800"/>
            <a:ext cx="6248400" cy="4708525"/>
          </a:xfrm>
        </p:spPr>
        <p:txBody>
          <a:bodyPr/>
          <a:lstStyle/>
          <a:p>
            <a:pPr lvl="1">
              <a:lnSpc>
                <a:spcPct val="150000"/>
              </a:lnSpc>
            </a:pPr>
            <a:r>
              <a:rPr lang="en-US" sz="2600" b="1" dirty="0">
                <a:latin typeface="Interstate-Regular" panose="02000603020000020004" pitchFamily="2" charset="0"/>
              </a:rPr>
              <a:t>Court Clerk</a:t>
            </a:r>
          </a:p>
          <a:p>
            <a:pPr lvl="2">
              <a:lnSpc>
                <a:spcPct val="150000"/>
              </a:lnSpc>
              <a:buFont typeface="Wingdings" charset="2"/>
              <a:buChar char="ü"/>
            </a:pPr>
            <a:r>
              <a:rPr lang="en-US" sz="2000" dirty="0">
                <a:latin typeface="Interstate-Regular" panose="02000603020000020004" pitchFamily="2" charset="0"/>
              </a:rPr>
              <a:t>Long attention span and math skills important</a:t>
            </a:r>
          </a:p>
          <a:p>
            <a:pPr lvl="1">
              <a:lnSpc>
                <a:spcPct val="150000"/>
              </a:lnSpc>
            </a:pPr>
            <a:r>
              <a:rPr lang="en-US" sz="2600" b="1" dirty="0">
                <a:latin typeface="Interstate-Regular" panose="02000603020000020004" pitchFamily="2" charset="0"/>
              </a:rPr>
              <a:t>Bailiff</a:t>
            </a:r>
          </a:p>
          <a:p>
            <a:pPr lvl="2">
              <a:lnSpc>
                <a:spcPct val="150000"/>
              </a:lnSpc>
              <a:buFont typeface="Wingdings" charset="2"/>
              <a:buChar char="ü"/>
            </a:pPr>
            <a:r>
              <a:rPr lang="en-US" sz="2000" dirty="0">
                <a:latin typeface="Interstate-Regular" panose="02000603020000020004" pitchFamily="2" charset="0"/>
              </a:rPr>
              <a:t>Commanding presence</a:t>
            </a:r>
          </a:p>
          <a:p>
            <a:pPr lvl="1">
              <a:lnSpc>
                <a:spcPct val="150000"/>
              </a:lnSpc>
            </a:pPr>
            <a:r>
              <a:rPr lang="en-US" sz="2600" b="1" dirty="0">
                <a:latin typeface="Interstate-Regular" panose="02000603020000020004" pitchFamily="2" charset="0"/>
              </a:rPr>
              <a:t>Unofficial Timekeeper </a:t>
            </a:r>
            <a:r>
              <a:rPr lang="en-US" sz="2600" i="1" dirty="0">
                <a:latin typeface="Interstate-Regular" panose="02000603020000020004" pitchFamily="2" charset="0"/>
              </a:rPr>
              <a:t>(Optional)</a:t>
            </a:r>
            <a:endParaRPr lang="en-US" sz="2600" b="1" i="1" dirty="0">
              <a:latin typeface="Interstate-Regular" panose="02000603020000020004" pitchFamily="2" charset="0"/>
            </a:endParaRPr>
          </a:p>
          <a:p>
            <a:pPr lvl="1">
              <a:lnSpc>
                <a:spcPct val="150000"/>
              </a:lnSpc>
            </a:pPr>
            <a:r>
              <a:rPr lang="en-US" sz="2600" i="1" dirty="0">
                <a:latin typeface="Interstate-Regular" panose="02000603020000020004" pitchFamily="2" charset="0"/>
              </a:rPr>
              <a:t>Suggestion</a:t>
            </a:r>
            <a:r>
              <a:rPr lang="en-US" sz="2600" dirty="0">
                <a:latin typeface="Interstate-Regular" panose="02000603020000020004" pitchFamily="2" charset="0"/>
              </a:rPr>
              <a:t>:  Allow other students to “shadow” those with roles</a:t>
            </a:r>
          </a:p>
          <a:p>
            <a:endParaRPr lang="en-US" dirty="0"/>
          </a:p>
        </p:txBody>
      </p:sp>
    </p:spTree>
    <p:extLst>
      <p:ext uri="{BB962C8B-B14F-4D97-AF65-F5344CB8AC3E}">
        <p14:creationId xmlns:p14="http://schemas.microsoft.com/office/powerpoint/2010/main" val="31332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203427"/>
            <a:ext cx="9144000" cy="1015773"/>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Write Direct Examinations—</a:t>
            </a:r>
            <a:br>
              <a:rPr lang="en-US" sz="3600" dirty="0">
                <a:solidFill>
                  <a:schemeClr val="tx1"/>
                </a:solidFill>
                <a:effectLst/>
                <a:latin typeface="Interstate-Regular" panose="02000603020000020004" pitchFamily="2" charset="0"/>
              </a:rPr>
            </a:br>
            <a:r>
              <a:rPr lang="en-US" sz="3600" i="1" dirty="0">
                <a:solidFill>
                  <a:schemeClr val="tx1"/>
                </a:solidFill>
                <a:effectLst/>
                <a:latin typeface="Interstate-Regular" panose="02000603020000020004" pitchFamily="2" charset="0"/>
              </a:rPr>
              <a:t>Purpose and Scope</a:t>
            </a:r>
            <a:endParaRPr lang="en-US" sz="3600" dirty="0" smtClean="0">
              <a:solidFill>
                <a:schemeClr val="tx1"/>
              </a:solidFill>
              <a:effectLst/>
              <a:latin typeface="Interstate-Regular" panose="02000603020000020004" pitchFamily="2" charset="0"/>
            </a:endParaRPr>
          </a:p>
        </p:txBody>
      </p:sp>
      <p:sp>
        <p:nvSpPr>
          <p:cNvPr id="12291" name="Text Box 3"/>
          <p:cNvSpPr txBox="1">
            <a:spLocks noChangeArrowheads="1"/>
          </p:cNvSpPr>
          <p:nvPr/>
        </p:nvSpPr>
        <p:spPr bwMode="auto">
          <a:xfrm>
            <a:off x="228600" y="1600200"/>
            <a:ext cx="86868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800" i="1">
                <a:solidFill>
                  <a:schemeClr val="tx1"/>
                </a:solidFill>
                <a:latin typeface="Arial Black" panose="020B0A04020102020204" pitchFamily="34" charset="0"/>
                <a:cs typeface="Arial" panose="020B0604020202020204" pitchFamily="34" charset="0"/>
              </a:defRPr>
            </a:lvl1pPr>
            <a:lvl2pPr marL="742950" indent="-285750" eaLnBrk="0" hangingPunct="0">
              <a:defRPr sz="2800" i="1">
                <a:solidFill>
                  <a:schemeClr val="tx1"/>
                </a:solidFill>
                <a:latin typeface="Arial Black" panose="020B0A04020102020204" pitchFamily="34" charset="0"/>
                <a:cs typeface="Arial" panose="020B0604020202020204" pitchFamily="34" charset="0"/>
              </a:defRPr>
            </a:lvl2pPr>
            <a:lvl3pPr marL="1143000" indent="-228600" eaLnBrk="0" hangingPunct="0">
              <a:defRPr sz="2800" i="1">
                <a:solidFill>
                  <a:schemeClr val="tx1"/>
                </a:solidFill>
                <a:latin typeface="Arial Black" panose="020B0A04020102020204" pitchFamily="34" charset="0"/>
                <a:cs typeface="Arial" panose="020B0604020202020204" pitchFamily="34" charset="0"/>
              </a:defRPr>
            </a:lvl3pPr>
            <a:lvl4pPr marL="1600200" indent="-228600" eaLnBrk="0" hangingPunct="0">
              <a:defRPr sz="2800" i="1">
                <a:solidFill>
                  <a:schemeClr val="tx1"/>
                </a:solidFill>
                <a:latin typeface="Arial Black" panose="020B0A04020102020204" pitchFamily="34" charset="0"/>
                <a:cs typeface="Arial" panose="020B0604020202020204" pitchFamily="34" charset="0"/>
              </a:defRPr>
            </a:lvl4pPr>
            <a:lvl5pPr marL="2057400" indent="-228600" eaLnBrk="0" hangingPunct="0">
              <a:defRPr sz="2800" i="1">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9pPr>
          </a:lstStyle>
          <a:p>
            <a:pPr lvl="1"/>
            <a:r>
              <a:rPr lang="en-US" sz="2500" dirty="0">
                <a:latin typeface="Interstate-Regular" panose="02000603020000020004" pitchFamily="2" charset="0"/>
              </a:rPr>
              <a:t>Purpose is to establish facts to prove or disprove the case, explore weaknesses in your opponent’s case</a:t>
            </a:r>
          </a:p>
          <a:p>
            <a:pPr marL="457200" lvl="1" indent="0">
              <a:buNone/>
            </a:pPr>
            <a:endParaRPr lang="en-US" dirty="0">
              <a:latin typeface="Interstate-Regular" panose="02000603020000020004" pitchFamily="2" charset="0"/>
            </a:endParaRPr>
          </a:p>
          <a:p>
            <a:pPr lvl="1"/>
            <a:r>
              <a:rPr lang="en-US" sz="2600" dirty="0">
                <a:latin typeface="Interstate-Regular" panose="02000603020000020004" pitchFamily="2" charset="0"/>
              </a:rPr>
              <a:t>Scope of Directs:</a:t>
            </a:r>
          </a:p>
          <a:p>
            <a:pPr lvl="2">
              <a:buFont typeface="Wingdings" charset="2"/>
              <a:buChar char="ü"/>
            </a:pPr>
            <a:r>
              <a:rPr lang="en-US" sz="2000" dirty="0">
                <a:latin typeface="Interstate-Regular" panose="02000603020000020004" pitchFamily="2" charset="0"/>
              </a:rPr>
              <a:t>Limited to information in the witness’s statement or the fact situation/stipulations if witness would reasonably know that information</a:t>
            </a:r>
          </a:p>
          <a:p>
            <a:pPr lvl="4">
              <a:buFont typeface="Arial"/>
              <a:buChar char="•"/>
            </a:pPr>
            <a:r>
              <a:rPr lang="en-US" sz="2000" dirty="0">
                <a:latin typeface="Interstate-Regular" panose="02000603020000020004" pitchFamily="2" charset="0"/>
              </a:rPr>
              <a:t>Exception: expert witnesses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fade">
                                      <p:cBhvr>
                                        <p:cTn id="15" dur="500"/>
                                        <p:tgtEl>
                                          <p:spTgt spid="1229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fade">
                                      <p:cBhvr>
                                        <p:cTn id="18"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Interstate-Regular"/>
        <a:ea typeface=""/>
        <a:cs typeface=""/>
      </a:majorFont>
      <a:minorFont>
        <a:latin typeface="Interstate-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Interstate-Bold"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Interstate-Bold" pitchFamily="2"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F Fonts">
      <a:majorFont>
        <a:latin typeface="Interstate-Regular"/>
        <a:ea typeface=""/>
        <a:cs typeface=""/>
      </a:majorFont>
      <a:minorFont>
        <a:latin typeface="ITC Slimbach Std"/>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17432</TotalTime>
  <Words>8417</Words>
  <Application>Microsoft Office PowerPoint</Application>
  <PresentationFormat>On-screen Show (4:3)</PresentationFormat>
  <Paragraphs>387</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Project Overview</vt:lpstr>
      <vt:lpstr>Apex</vt:lpstr>
      <vt:lpstr>PowerPoint Presentation</vt:lpstr>
      <vt:lpstr>Field a Team </vt:lpstr>
      <vt:lpstr>PowerPoint Presentation</vt:lpstr>
      <vt:lpstr>PowerPoint Presentation</vt:lpstr>
      <vt:lpstr>Explain Basic Legal Concepts</vt:lpstr>
      <vt:lpstr>Analyze the Case</vt:lpstr>
      <vt:lpstr>Assign Roles</vt:lpstr>
      <vt:lpstr>Assign Roles</vt:lpstr>
      <vt:lpstr>Write Direct Examinations— Purpose and Scope</vt:lpstr>
      <vt:lpstr>PowerPoint Presentation</vt:lpstr>
      <vt:lpstr>Write Direct Examinations— Scoring Tips</vt:lpstr>
      <vt:lpstr>Write Cross Examinations— Purpose and Scope</vt:lpstr>
      <vt:lpstr>Write Cross Examinations— Time Constraints</vt:lpstr>
      <vt:lpstr>Write Cross Examinations— Scoring Tips </vt:lpstr>
      <vt:lpstr>Write Re-direct Examinations  </vt:lpstr>
      <vt:lpstr>Write Opening Statements:   </vt:lpstr>
      <vt:lpstr>Write Opening Statements— Structure</vt:lpstr>
      <vt:lpstr>Write Opening Statements— Scoring Tips</vt:lpstr>
      <vt:lpstr>Write Closing Arguments</vt:lpstr>
      <vt:lpstr>Write Closing Arguments— Structure</vt:lpstr>
      <vt:lpstr>Writing Closing Arguments— Scoring Tip</vt:lpstr>
      <vt:lpstr>Write Closing Rebuttals</vt:lpstr>
      <vt:lpstr>Pretrial— Getting Prepared</vt:lpstr>
      <vt:lpstr>Pretrial— Getting Prepared</vt:lpstr>
      <vt:lpstr>Pretrial— Getting Prepared</vt:lpstr>
      <vt:lpstr>Pretrial— Getting Prepared</vt:lpstr>
      <vt:lpstr>Pretrial— Getting Prepared</vt:lpstr>
      <vt:lpstr>Pretrial— Scoring Tips</vt:lpstr>
      <vt:lpstr>Practices— What to Do at Team Practices</vt:lpstr>
      <vt:lpstr>Practices— What to Do at Trial Attorney Practices</vt:lpstr>
      <vt:lpstr>Practices— What to Do at Witness Practices</vt:lpstr>
      <vt:lpstr>Scrimmages</vt:lpstr>
    </vt:vector>
  </TitlesOfParts>
  <Company>CRF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c:creator>
  <cp:lastModifiedBy>Andrew</cp:lastModifiedBy>
  <cp:revision>491</cp:revision>
  <cp:lastPrinted>2015-09-08T19:35:46Z</cp:lastPrinted>
  <dcterms:created xsi:type="dcterms:W3CDTF">2005-09-15T23:03:41Z</dcterms:created>
  <dcterms:modified xsi:type="dcterms:W3CDTF">2015-09-29T22:39:42Z</dcterms:modified>
</cp:coreProperties>
</file>