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20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3FE75-68CA-46D4-BE2D-69207F04B25C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703ED-5360-4BAC-8ADB-F0CB1A9DD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74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703ED-5360-4BAC-8ADB-F0CB1A9DD6B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83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</a:t>
            </a:r>
            <a:r>
              <a:rPr lang="en-US" baseline="0" dirty="0" smtClean="0"/>
              <a:t> the lesson plan </a:t>
            </a:r>
            <a:r>
              <a:rPr lang="en-US" baseline="0" smtClean="0"/>
              <a:t>for guidelines for the teacher.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703ED-5360-4BAC-8ADB-F0CB1A9DD6B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679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</a:t>
            </a:r>
            <a:r>
              <a:rPr lang="en-US" baseline="0" dirty="0" smtClean="0"/>
              <a:t> the lesson plan </a:t>
            </a:r>
            <a:r>
              <a:rPr lang="en-US" baseline="0" smtClean="0"/>
              <a:t>for guidelines for the teacher.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703ED-5360-4BAC-8ADB-F0CB1A9DD6B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679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0359-A492-44E0-AAB4-B71A447DCF80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943E-AD05-4C3F-84B2-A95D0884C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31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0359-A492-44E0-AAB4-B71A447DCF80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943E-AD05-4C3F-84B2-A95D0884C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893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0359-A492-44E0-AAB4-B71A447DCF80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943E-AD05-4C3F-84B2-A95D0884C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35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0359-A492-44E0-AAB4-B71A447DCF80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943E-AD05-4C3F-84B2-A95D0884C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382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0359-A492-44E0-AAB4-B71A447DCF80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943E-AD05-4C3F-84B2-A95D0884C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15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0359-A492-44E0-AAB4-B71A447DCF80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943E-AD05-4C3F-84B2-A95D0884C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6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0359-A492-44E0-AAB4-B71A447DCF80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943E-AD05-4C3F-84B2-A95D0884C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01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0359-A492-44E0-AAB4-B71A447DCF80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943E-AD05-4C3F-84B2-A95D0884C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16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0359-A492-44E0-AAB4-B71A447DCF80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943E-AD05-4C3F-84B2-A95D0884C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90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0359-A492-44E0-AAB4-B71A447DCF80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943E-AD05-4C3F-84B2-A95D0884C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3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0359-A492-44E0-AAB4-B71A447DCF80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943E-AD05-4C3F-84B2-A95D0884C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63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39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B0359-A492-44E0-AAB4-B71A447DCF80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9943E-AD05-4C3F-84B2-A95D0884C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142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mount rush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93159"/>
            <a:ext cx="9452992" cy="5926641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44082" y="6017941"/>
            <a:ext cx="9456709" cy="61555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Mount Rushmore National Memorial</a:t>
            </a:r>
          </a:p>
          <a:p>
            <a:r>
              <a:rPr lang="en-US" sz="1600" dirty="0"/>
              <a:t>Keystone, South Dakota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9525000" y="6418050"/>
            <a:ext cx="1375791" cy="2154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National Park Service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143096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upload.wikimedia.org/wikipedia/commons/thumb/4/47/Contrail.fourengined.arp.jpg/1024px-Contrail.fourengined.arp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82" b="5447"/>
          <a:stretch/>
        </p:blipFill>
        <p:spPr bwMode="auto">
          <a:xfrm>
            <a:off x="1200615" y="126593"/>
            <a:ext cx="99060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19200" y="5275183"/>
            <a:ext cx="9906000" cy="135421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Writing &amp; Discussion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dirty="0" smtClean="0"/>
              <a:t>Have </a:t>
            </a:r>
            <a:r>
              <a:rPr lang="en-US" dirty="0"/>
              <a:t>you heard or read about any of the stories mentioned in the article (for example, “</a:t>
            </a:r>
            <a:r>
              <a:rPr lang="en-US" dirty="0" err="1"/>
              <a:t>chemtrails</a:t>
            </a:r>
            <a:r>
              <a:rPr lang="en-US" dirty="0"/>
              <a:t>”)? If so, what were your sources? How trustworthy do you consider those sources to be</a:t>
            </a:r>
            <a:r>
              <a:rPr lang="en-US" dirty="0"/>
              <a:t>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is a logical fallacy? </a:t>
            </a:r>
            <a:r>
              <a:rPr lang="en-US" dirty="0"/>
              <a:t>Cite at least three mentioned in the article in your answer.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00615" y="4800600"/>
            <a:ext cx="9906000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The contrails of an Airbus A340 jet, over London, </a:t>
            </a:r>
            <a:r>
              <a:rPr lang="en-US" sz="1600" dirty="0"/>
              <a:t>England</a:t>
            </a:r>
            <a:r>
              <a:rPr lang="en-US" sz="800" dirty="0"/>
              <a:t>. </a:t>
            </a:r>
            <a:r>
              <a:rPr lang="en-US" sz="800" dirty="0" smtClean="0"/>
              <a:t>                                                                                                                                                                           (</a:t>
            </a:r>
            <a:r>
              <a:rPr lang="en-US" sz="800" dirty="0"/>
              <a:t>Wikimedia Commons)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048381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762000"/>
            <a:ext cx="9829800" cy="489364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What logical fallacies, if any, did you find in John Krebs’s claims</a:t>
            </a:r>
            <a:r>
              <a:rPr lang="en-US" sz="2800" dirty="0"/>
              <a:t>?</a:t>
            </a:r>
          </a:p>
          <a:p>
            <a:endParaRPr lang="en-US" sz="2800" dirty="0"/>
          </a:p>
          <a:p>
            <a:r>
              <a:rPr lang="en-US" sz="2800" dirty="0"/>
              <a:t>Here are the fallacies discussed in the article: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1</a:t>
            </a:r>
            <a:r>
              <a:rPr lang="en-US" sz="2800" dirty="0"/>
              <a:t>) anecdotal evidence</a:t>
            </a:r>
          </a:p>
          <a:p>
            <a:pPr lvl="1">
              <a:spcBef>
                <a:spcPts val="1200"/>
              </a:spcBef>
            </a:pPr>
            <a:r>
              <a:rPr lang="en-US" sz="2800" dirty="0"/>
              <a:t>2) cherry-picking data</a:t>
            </a:r>
          </a:p>
          <a:p>
            <a:pPr lvl="1">
              <a:spcBef>
                <a:spcPts val="1200"/>
              </a:spcBef>
            </a:pPr>
            <a:r>
              <a:rPr lang="en-US" sz="2800" dirty="0"/>
              <a:t>3) false cause</a:t>
            </a:r>
          </a:p>
          <a:p>
            <a:pPr lvl="1">
              <a:spcBef>
                <a:spcPts val="1200"/>
              </a:spcBef>
            </a:pPr>
            <a:r>
              <a:rPr lang="en-US" sz="2800" dirty="0"/>
              <a:t>4) the slippery slope</a:t>
            </a:r>
          </a:p>
          <a:p>
            <a:pPr lvl="1">
              <a:spcBef>
                <a:spcPts val="1200"/>
              </a:spcBef>
            </a:pPr>
            <a:r>
              <a:rPr lang="en-US" sz="2800" dirty="0"/>
              <a:t>5) begging the question</a:t>
            </a:r>
          </a:p>
          <a:p>
            <a:pPr lvl="1">
              <a:spcBef>
                <a:spcPts val="1200"/>
              </a:spcBef>
            </a:pPr>
            <a:r>
              <a:rPr lang="en-US" sz="2800" dirty="0"/>
              <a:t>6) personal incredulity</a:t>
            </a:r>
          </a:p>
        </p:txBody>
      </p:sp>
    </p:spTree>
    <p:extLst>
      <p:ext uri="{BB962C8B-B14F-4D97-AF65-F5344CB8AC3E}">
        <p14:creationId xmlns:p14="http://schemas.microsoft.com/office/powerpoint/2010/main" val="1983811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161</Words>
  <Application>Microsoft Office PowerPoint</Application>
  <PresentationFormat>Widescreen</PresentationFormat>
  <Paragraphs>21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Damon</dc:creator>
  <cp:lastModifiedBy>Andrew</cp:lastModifiedBy>
  <cp:revision>10</cp:revision>
  <dcterms:created xsi:type="dcterms:W3CDTF">2019-02-11T23:43:53Z</dcterms:created>
  <dcterms:modified xsi:type="dcterms:W3CDTF">2019-02-19T08:21:20Z</dcterms:modified>
</cp:coreProperties>
</file>